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2" r:id="rId2"/>
  </p:sldMasterIdLst>
  <p:notesMasterIdLst>
    <p:notesMasterId r:id="rId18"/>
  </p:notesMasterIdLst>
  <p:sldIdLst>
    <p:sldId id="321" r:id="rId3"/>
    <p:sldId id="388" r:id="rId4"/>
    <p:sldId id="325" r:id="rId5"/>
    <p:sldId id="444" r:id="rId6"/>
    <p:sldId id="450" r:id="rId7"/>
    <p:sldId id="445" r:id="rId8"/>
    <p:sldId id="449" r:id="rId9"/>
    <p:sldId id="439" r:id="rId10"/>
    <p:sldId id="389" r:id="rId11"/>
    <p:sldId id="335" r:id="rId12"/>
    <p:sldId id="446" r:id="rId13"/>
    <p:sldId id="451" r:id="rId14"/>
    <p:sldId id="390" r:id="rId15"/>
    <p:sldId id="447" r:id="rId16"/>
    <p:sldId id="363" r:id="rId17"/>
  </p:sldIdLst>
  <p:sldSz cx="9144000" cy="5143500" type="screen16x9"/>
  <p:notesSz cx="6858000" cy="9144000"/>
  <p:embeddedFontLst>
    <p:embeddedFont>
      <p:font typeface="汉仪楷体KW" panose="02010600030101010101" charset="-122"/>
      <p:regular r:id="rId19"/>
    </p:embeddedFont>
    <p:embeddedFont>
      <p:font typeface="微软雅黑" panose="020B0503020204020204" pitchFamily="34" charset="-122"/>
      <p:regular r:id="rId20"/>
      <p:bold r:id="rId21"/>
    </p:embeddedFont>
    <p:embeddedFont>
      <p:font typeface="微软雅黑" panose="020B0503020204020204" pitchFamily="34" charset="-122"/>
      <p:regular r:id="rId20"/>
      <p:bold r:id="rId21"/>
    </p:embeddedFont>
    <p:embeddedFont>
      <p:font typeface="Impact" panose="020B0806030902050204" pitchFamily="34" charset="0"/>
      <p:regular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华文细黑" panose="02010600040101010101" pitchFamily="2" charset="-122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4" userDrawn="1">
          <p15:clr>
            <a:srgbClr val="A4A3A4"/>
          </p15:clr>
        </p15:guide>
        <p15:guide id="2" pos="27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2D448F"/>
    <a:srgbClr val="375FAF"/>
    <a:srgbClr val="2D55A5"/>
    <a:srgbClr val="23356F"/>
    <a:srgbClr val="2A51A8"/>
    <a:srgbClr val="D60000"/>
    <a:srgbClr val="394FAD"/>
    <a:srgbClr val="2D3E87"/>
    <a:srgbClr val="192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1" autoAdjust="0"/>
    <p:restoredTop sz="95078" autoAdjust="0"/>
  </p:normalViewPr>
  <p:slideViewPr>
    <p:cSldViewPr showGuides="1">
      <p:cViewPr>
        <p:scale>
          <a:sx n="62" d="100"/>
          <a:sy n="62" d="100"/>
        </p:scale>
        <p:origin x="2035" y="1018"/>
      </p:cViewPr>
      <p:guideLst>
        <p:guide orient="horz" pos="1724"/>
        <p:guide pos="27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A4F09-C816-46EA-8643-332589F14E06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6CE9B-81DC-4E2A-9C67-CE0D35C83A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6CE9B-81DC-4E2A-9C67-CE0D35C83AA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91015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452320" y="4787490"/>
            <a:ext cx="1224136" cy="304675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Impact" panose="020B0806030902050204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矩形 14"/>
          <p:cNvSpPr/>
          <p:nvPr userDrawn="1"/>
        </p:nvSpPr>
        <p:spPr>
          <a:xfrm>
            <a:off x="7452320" y="415194"/>
            <a:ext cx="1686407" cy="428364"/>
          </a:xfrm>
          <a:custGeom>
            <a:avLst/>
            <a:gdLst>
              <a:gd name="connsiteX0" fmla="*/ 0 w 1686407"/>
              <a:gd name="connsiteY0" fmla="*/ 0 h 426825"/>
              <a:gd name="connsiteX1" fmla="*/ 1686407 w 1686407"/>
              <a:gd name="connsiteY1" fmla="*/ 0 h 426825"/>
              <a:gd name="connsiteX2" fmla="*/ 1686407 w 1686407"/>
              <a:gd name="connsiteY2" fmla="*/ 426825 h 426825"/>
              <a:gd name="connsiteX3" fmla="*/ 0 w 1686407"/>
              <a:gd name="connsiteY3" fmla="*/ 426825 h 426825"/>
              <a:gd name="connsiteX4" fmla="*/ 0 w 1686407"/>
              <a:gd name="connsiteY4" fmla="*/ 0 h 426825"/>
              <a:gd name="connsiteX0-1" fmla="*/ 0 w 1686407"/>
              <a:gd name="connsiteY0-2" fmla="*/ 0 h 428364"/>
              <a:gd name="connsiteX1-3" fmla="*/ 1686407 w 1686407"/>
              <a:gd name="connsiteY1-4" fmla="*/ 0 h 428364"/>
              <a:gd name="connsiteX2-5" fmla="*/ 1686407 w 1686407"/>
              <a:gd name="connsiteY2-6" fmla="*/ 426825 h 428364"/>
              <a:gd name="connsiteX3-7" fmla="*/ 144234 w 1686407"/>
              <a:gd name="connsiteY3-8" fmla="*/ 428364 h 428364"/>
              <a:gd name="connsiteX4-9" fmla="*/ 0 w 1686407"/>
              <a:gd name="connsiteY4-10" fmla="*/ 426825 h 428364"/>
              <a:gd name="connsiteX5" fmla="*/ 0 w 1686407"/>
              <a:gd name="connsiteY5" fmla="*/ 0 h 428364"/>
              <a:gd name="connsiteX0-11" fmla="*/ 0 w 1686407"/>
              <a:gd name="connsiteY0-12" fmla="*/ 0 h 428364"/>
              <a:gd name="connsiteX1-13" fmla="*/ 1686407 w 1686407"/>
              <a:gd name="connsiteY1-14" fmla="*/ 0 h 428364"/>
              <a:gd name="connsiteX2-15" fmla="*/ 1686407 w 1686407"/>
              <a:gd name="connsiteY2-16" fmla="*/ 426825 h 428364"/>
              <a:gd name="connsiteX3-17" fmla="*/ 144234 w 1686407"/>
              <a:gd name="connsiteY3-18" fmla="*/ 428364 h 428364"/>
              <a:gd name="connsiteX4-19" fmla="*/ 0 w 1686407"/>
              <a:gd name="connsiteY4-20" fmla="*/ 0 h 4283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86407" h="428364">
                <a:moveTo>
                  <a:pt x="0" y="0"/>
                </a:moveTo>
                <a:lnTo>
                  <a:pt x="1686407" y="0"/>
                </a:lnTo>
                <a:lnTo>
                  <a:pt x="1686407" y="426825"/>
                </a:lnTo>
                <a:lnTo>
                  <a:pt x="144234" y="42836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35" name="矩形 2"/>
          <p:cNvSpPr/>
          <p:nvPr userDrawn="1"/>
        </p:nvSpPr>
        <p:spPr>
          <a:xfrm>
            <a:off x="0" y="386357"/>
            <a:ext cx="7683879" cy="427673"/>
          </a:xfrm>
          <a:custGeom>
            <a:avLst/>
            <a:gdLst>
              <a:gd name="connsiteX0" fmla="*/ 0 w 7683879"/>
              <a:gd name="connsiteY0" fmla="*/ 0 h 426825"/>
              <a:gd name="connsiteX1" fmla="*/ 7683879 w 7683879"/>
              <a:gd name="connsiteY1" fmla="*/ 0 h 426825"/>
              <a:gd name="connsiteX2" fmla="*/ 7683879 w 7683879"/>
              <a:gd name="connsiteY2" fmla="*/ 426825 h 426825"/>
              <a:gd name="connsiteX3" fmla="*/ 0 w 7683879"/>
              <a:gd name="connsiteY3" fmla="*/ 426825 h 426825"/>
              <a:gd name="connsiteX4" fmla="*/ 0 w 7683879"/>
              <a:gd name="connsiteY4" fmla="*/ 0 h 426825"/>
              <a:gd name="connsiteX0-1" fmla="*/ 0 w 7683879"/>
              <a:gd name="connsiteY0-2" fmla="*/ 848 h 427673"/>
              <a:gd name="connsiteX1-3" fmla="*/ 7526215 w 7683879"/>
              <a:gd name="connsiteY1-4" fmla="*/ 0 h 427673"/>
              <a:gd name="connsiteX2-5" fmla="*/ 7683879 w 7683879"/>
              <a:gd name="connsiteY2-6" fmla="*/ 848 h 427673"/>
              <a:gd name="connsiteX3-7" fmla="*/ 7683879 w 7683879"/>
              <a:gd name="connsiteY3-8" fmla="*/ 427673 h 427673"/>
              <a:gd name="connsiteX4-9" fmla="*/ 0 w 7683879"/>
              <a:gd name="connsiteY4-10" fmla="*/ 427673 h 427673"/>
              <a:gd name="connsiteX5" fmla="*/ 0 w 7683879"/>
              <a:gd name="connsiteY5" fmla="*/ 848 h 427673"/>
              <a:gd name="connsiteX0-11" fmla="*/ 0 w 7683879"/>
              <a:gd name="connsiteY0-12" fmla="*/ 848 h 427673"/>
              <a:gd name="connsiteX1-13" fmla="*/ 7526215 w 7683879"/>
              <a:gd name="connsiteY1-14" fmla="*/ 0 h 427673"/>
              <a:gd name="connsiteX2-15" fmla="*/ 7683879 w 7683879"/>
              <a:gd name="connsiteY2-16" fmla="*/ 427673 h 427673"/>
              <a:gd name="connsiteX3-17" fmla="*/ 0 w 7683879"/>
              <a:gd name="connsiteY3-18" fmla="*/ 427673 h 427673"/>
              <a:gd name="connsiteX4-19" fmla="*/ 0 w 7683879"/>
              <a:gd name="connsiteY4-20" fmla="*/ 848 h 4276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3879" h="427673">
                <a:moveTo>
                  <a:pt x="0" y="848"/>
                </a:moveTo>
                <a:lnTo>
                  <a:pt x="7526215" y="0"/>
                </a:lnTo>
                <a:lnTo>
                  <a:pt x="7683879" y="427673"/>
                </a:lnTo>
                <a:lnTo>
                  <a:pt x="0" y="427673"/>
                </a:lnTo>
                <a:lnTo>
                  <a:pt x="0" y="848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37" name="菱形 36"/>
          <p:cNvSpPr/>
          <p:nvPr userDrawn="1"/>
        </p:nvSpPr>
        <p:spPr>
          <a:xfrm>
            <a:off x="326632" y="501231"/>
            <a:ext cx="226997" cy="223219"/>
          </a:xfrm>
          <a:prstGeom prst="diamond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76200" dist="50800" dir="462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charset="-122"/>
              <a:ea typeface="Microsoft YaHei" panose="020B0503020204020204" charset="-122"/>
              <a:cs typeface="+mn-ea"/>
              <a:sym typeface="Microsoft YaHei" panose="020B0503020204020204" charset="-122"/>
            </a:endParaRPr>
          </a:p>
        </p:txBody>
      </p:sp>
      <p:sp>
        <p:nvSpPr>
          <p:cNvPr id="38" name="菱形 37"/>
          <p:cNvSpPr/>
          <p:nvPr userDrawn="1"/>
        </p:nvSpPr>
        <p:spPr>
          <a:xfrm>
            <a:off x="251520" y="483518"/>
            <a:ext cx="176643" cy="173702"/>
          </a:xfrm>
          <a:prstGeom prst="diamond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76200" dist="50800" dir="462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charset="-122"/>
              <a:ea typeface="Microsoft YaHei" panose="020B0503020204020204" charset="-122"/>
              <a:cs typeface="+mn-ea"/>
              <a:sym typeface="Microsoft YaHei" panose="020B0503020204020204" charset="-122"/>
            </a:endParaRPr>
          </a:p>
        </p:txBody>
      </p:sp>
      <p:pic>
        <p:nvPicPr>
          <p:cNvPr id="101" name="图片 100"/>
          <p:cNvPicPr/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405" y="500698"/>
            <a:ext cx="1009650" cy="238125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34" grpId="0" bldLvl="0" animBg="1"/>
          <p:bldP spid="35" grpId="0" animBg="1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34" grpId="0" bldLvl="0" animBg="1"/>
          <p:bldP spid="35" grpId="0" animBg="1"/>
          <p:bldP spid="37" grpId="0" animBg="1"/>
          <p:bldP spid="38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72508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86690" y="4772508"/>
            <a:ext cx="2895600" cy="273844"/>
          </a:xfrm>
          <a:prstGeom prst="rect">
            <a:avLst/>
          </a:prstGeom>
        </p:spPr>
        <p:txBody>
          <a:bodyPr vert="horz" lIns="76618" tIns="38309" rIns="76618" bIns="38309" rtlCol="0" anchor="ctr"/>
          <a:lstStyle>
            <a:lvl1pPr>
              <a:defRPr lang="en-US" altLang="zh-CN" smtClean="0">
                <a:solidFill>
                  <a:prstClr val="white">
                    <a:lumMod val="65000"/>
                  </a:prstClr>
                </a:solidFill>
                <a:latin typeface="Calibri" panose="020F0502020204030204"/>
              </a:defRPr>
            </a:lvl1pPr>
          </a:lstStyle>
          <a:p>
            <a:endParaRPr lang="zh-CN" altLang="en-US"/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48573" y="4763842"/>
            <a:ext cx="1388046" cy="282500"/>
          </a:xfrm>
          <a:prstGeom prst="rect">
            <a:avLst/>
          </a:prstGeom>
        </p:spPr>
        <p:txBody>
          <a:bodyPr vert="horz" lIns="102156" tIns="51076" rIns="102156" bIns="51076" rtlCol="0" anchor="ctr"/>
          <a:lstStyle>
            <a:lvl1pPr algn="r">
              <a:defRPr lang="zh-CN" altLang="en-US" smtClean="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91015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452320" y="4787490"/>
            <a:ext cx="1224136" cy="304675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Impact" panose="020B0806030902050204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矩形 14"/>
          <p:cNvSpPr/>
          <p:nvPr userDrawn="1"/>
        </p:nvSpPr>
        <p:spPr>
          <a:xfrm>
            <a:off x="7452320" y="415194"/>
            <a:ext cx="1686407" cy="428364"/>
          </a:xfrm>
          <a:custGeom>
            <a:avLst/>
            <a:gdLst>
              <a:gd name="connsiteX0" fmla="*/ 0 w 1686407"/>
              <a:gd name="connsiteY0" fmla="*/ 0 h 426825"/>
              <a:gd name="connsiteX1" fmla="*/ 1686407 w 1686407"/>
              <a:gd name="connsiteY1" fmla="*/ 0 h 426825"/>
              <a:gd name="connsiteX2" fmla="*/ 1686407 w 1686407"/>
              <a:gd name="connsiteY2" fmla="*/ 426825 h 426825"/>
              <a:gd name="connsiteX3" fmla="*/ 0 w 1686407"/>
              <a:gd name="connsiteY3" fmla="*/ 426825 h 426825"/>
              <a:gd name="connsiteX4" fmla="*/ 0 w 1686407"/>
              <a:gd name="connsiteY4" fmla="*/ 0 h 426825"/>
              <a:gd name="connsiteX0-1" fmla="*/ 0 w 1686407"/>
              <a:gd name="connsiteY0-2" fmla="*/ 0 h 428364"/>
              <a:gd name="connsiteX1-3" fmla="*/ 1686407 w 1686407"/>
              <a:gd name="connsiteY1-4" fmla="*/ 0 h 428364"/>
              <a:gd name="connsiteX2-5" fmla="*/ 1686407 w 1686407"/>
              <a:gd name="connsiteY2-6" fmla="*/ 426825 h 428364"/>
              <a:gd name="connsiteX3-7" fmla="*/ 144234 w 1686407"/>
              <a:gd name="connsiteY3-8" fmla="*/ 428364 h 428364"/>
              <a:gd name="connsiteX4-9" fmla="*/ 0 w 1686407"/>
              <a:gd name="connsiteY4-10" fmla="*/ 426825 h 428364"/>
              <a:gd name="connsiteX5" fmla="*/ 0 w 1686407"/>
              <a:gd name="connsiteY5" fmla="*/ 0 h 428364"/>
              <a:gd name="connsiteX0-11" fmla="*/ 0 w 1686407"/>
              <a:gd name="connsiteY0-12" fmla="*/ 0 h 428364"/>
              <a:gd name="connsiteX1-13" fmla="*/ 1686407 w 1686407"/>
              <a:gd name="connsiteY1-14" fmla="*/ 0 h 428364"/>
              <a:gd name="connsiteX2-15" fmla="*/ 1686407 w 1686407"/>
              <a:gd name="connsiteY2-16" fmla="*/ 426825 h 428364"/>
              <a:gd name="connsiteX3-17" fmla="*/ 144234 w 1686407"/>
              <a:gd name="connsiteY3-18" fmla="*/ 428364 h 428364"/>
              <a:gd name="connsiteX4-19" fmla="*/ 0 w 1686407"/>
              <a:gd name="connsiteY4-20" fmla="*/ 0 h 4283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86407" h="428364">
                <a:moveTo>
                  <a:pt x="0" y="0"/>
                </a:moveTo>
                <a:lnTo>
                  <a:pt x="1686407" y="0"/>
                </a:lnTo>
                <a:lnTo>
                  <a:pt x="1686407" y="426825"/>
                </a:lnTo>
                <a:lnTo>
                  <a:pt x="144234" y="42836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35" name="矩形 2"/>
          <p:cNvSpPr/>
          <p:nvPr userDrawn="1"/>
        </p:nvSpPr>
        <p:spPr>
          <a:xfrm>
            <a:off x="0" y="386357"/>
            <a:ext cx="7683879" cy="427673"/>
          </a:xfrm>
          <a:custGeom>
            <a:avLst/>
            <a:gdLst>
              <a:gd name="connsiteX0" fmla="*/ 0 w 7683879"/>
              <a:gd name="connsiteY0" fmla="*/ 0 h 426825"/>
              <a:gd name="connsiteX1" fmla="*/ 7683879 w 7683879"/>
              <a:gd name="connsiteY1" fmla="*/ 0 h 426825"/>
              <a:gd name="connsiteX2" fmla="*/ 7683879 w 7683879"/>
              <a:gd name="connsiteY2" fmla="*/ 426825 h 426825"/>
              <a:gd name="connsiteX3" fmla="*/ 0 w 7683879"/>
              <a:gd name="connsiteY3" fmla="*/ 426825 h 426825"/>
              <a:gd name="connsiteX4" fmla="*/ 0 w 7683879"/>
              <a:gd name="connsiteY4" fmla="*/ 0 h 426825"/>
              <a:gd name="connsiteX0-1" fmla="*/ 0 w 7683879"/>
              <a:gd name="connsiteY0-2" fmla="*/ 848 h 427673"/>
              <a:gd name="connsiteX1-3" fmla="*/ 7526215 w 7683879"/>
              <a:gd name="connsiteY1-4" fmla="*/ 0 h 427673"/>
              <a:gd name="connsiteX2-5" fmla="*/ 7683879 w 7683879"/>
              <a:gd name="connsiteY2-6" fmla="*/ 848 h 427673"/>
              <a:gd name="connsiteX3-7" fmla="*/ 7683879 w 7683879"/>
              <a:gd name="connsiteY3-8" fmla="*/ 427673 h 427673"/>
              <a:gd name="connsiteX4-9" fmla="*/ 0 w 7683879"/>
              <a:gd name="connsiteY4-10" fmla="*/ 427673 h 427673"/>
              <a:gd name="connsiteX5" fmla="*/ 0 w 7683879"/>
              <a:gd name="connsiteY5" fmla="*/ 848 h 427673"/>
              <a:gd name="connsiteX0-11" fmla="*/ 0 w 7683879"/>
              <a:gd name="connsiteY0-12" fmla="*/ 848 h 427673"/>
              <a:gd name="connsiteX1-13" fmla="*/ 7526215 w 7683879"/>
              <a:gd name="connsiteY1-14" fmla="*/ 0 h 427673"/>
              <a:gd name="connsiteX2-15" fmla="*/ 7683879 w 7683879"/>
              <a:gd name="connsiteY2-16" fmla="*/ 427673 h 427673"/>
              <a:gd name="connsiteX3-17" fmla="*/ 0 w 7683879"/>
              <a:gd name="connsiteY3-18" fmla="*/ 427673 h 427673"/>
              <a:gd name="connsiteX4-19" fmla="*/ 0 w 7683879"/>
              <a:gd name="connsiteY4-20" fmla="*/ 848 h 4276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83879" h="427673">
                <a:moveTo>
                  <a:pt x="0" y="848"/>
                </a:moveTo>
                <a:lnTo>
                  <a:pt x="7526215" y="0"/>
                </a:lnTo>
                <a:lnTo>
                  <a:pt x="7683879" y="427673"/>
                </a:lnTo>
                <a:lnTo>
                  <a:pt x="0" y="427673"/>
                </a:lnTo>
                <a:lnTo>
                  <a:pt x="0" y="848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37" name="菱形 36"/>
          <p:cNvSpPr/>
          <p:nvPr userDrawn="1"/>
        </p:nvSpPr>
        <p:spPr>
          <a:xfrm>
            <a:off x="326632" y="501231"/>
            <a:ext cx="226997" cy="223219"/>
          </a:xfrm>
          <a:prstGeom prst="diamond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76200" dist="50800" dir="462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charset="-122"/>
              <a:ea typeface="Microsoft YaHei" panose="020B0503020204020204" charset="-122"/>
              <a:cs typeface="+mn-ea"/>
              <a:sym typeface="Microsoft YaHei" panose="020B0503020204020204" charset="-122"/>
            </a:endParaRPr>
          </a:p>
        </p:txBody>
      </p:sp>
      <p:sp>
        <p:nvSpPr>
          <p:cNvPr id="38" name="菱形 37"/>
          <p:cNvSpPr/>
          <p:nvPr userDrawn="1"/>
        </p:nvSpPr>
        <p:spPr>
          <a:xfrm>
            <a:off x="251520" y="483518"/>
            <a:ext cx="176643" cy="173702"/>
          </a:xfrm>
          <a:prstGeom prst="diamond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76200" dist="50800" dir="462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charset="-122"/>
              <a:ea typeface="Microsoft YaHei" panose="020B0503020204020204" charset="-122"/>
              <a:cs typeface="+mn-ea"/>
              <a:sym typeface="Microsoft YaHei" panose="020B0503020204020204" charset="-122"/>
            </a:endParaRPr>
          </a:p>
        </p:txBody>
      </p:sp>
      <p:pic>
        <p:nvPicPr>
          <p:cNvPr id="101" name="图片 100"/>
          <p:cNvPicPr/>
          <p:nvPr userDrawn="1"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405" y="500698"/>
            <a:ext cx="1009650" cy="238125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34" grpId="0" bldLvl="0" animBg="1"/>
          <p:bldP spid="35" grpId="0" bldLvl="0" animBg="1"/>
          <p:bldP spid="37" grpId="0" bldLvl="0" animBg="1"/>
          <p:bldP spid="38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34" grpId="0" bldLvl="0" animBg="1"/>
          <p:bldP spid="35" grpId="0" bldLvl="0" animBg="1"/>
          <p:bldP spid="37" grpId="0" bldLvl="0" animBg="1"/>
          <p:bldP spid="38" grpId="0" bldLvl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72508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86690" y="4772508"/>
            <a:ext cx="2895600" cy="273844"/>
          </a:xfrm>
          <a:prstGeom prst="rect">
            <a:avLst/>
          </a:prstGeom>
        </p:spPr>
        <p:txBody>
          <a:bodyPr vert="horz" lIns="76618" tIns="38309" rIns="76618" bIns="38309" rtlCol="0" anchor="ctr"/>
          <a:lstStyle>
            <a:lvl1pPr>
              <a:defRPr lang="en-US" altLang="zh-CN" smtClean="0">
                <a:solidFill>
                  <a:prstClr val="white">
                    <a:lumMod val="65000"/>
                  </a:prstClr>
                </a:solidFill>
                <a:latin typeface="Calibri" panose="020F0502020204030204"/>
              </a:defRPr>
            </a:lvl1pPr>
          </a:lstStyle>
          <a:p>
            <a:endParaRPr lang="zh-CN" altLang="en-US"/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48573" y="4763842"/>
            <a:ext cx="1388046" cy="282500"/>
          </a:xfrm>
          <a:prstGeom prst="rect">
            <a:avLst/>
          </a:prstGeom>
        </p:spPr>
        <p:txBody>
          <a:bodyPr vert="horz" lIns="102156" tIns="51076" rIns="102156" bIns="51076" rtlCol="0" anchor="ctr"/>
          <a:lstStyle>
            <a:lvl1pPr algn="r">
              <a:defRPr lang="zh-CN" altLang="en-US" smtClean="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 advClick="0" advTm="0">
    <p:push/>
  </p:transition>
  <p:txStyles>
    <p:titleStyle>
      <a:lvl1pPr algn="ctr" defTabSz="1022985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3540" indent="-383540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1215" indent="-320040" algn="l" defTabSz="1022985" rtl="0" eaLnBrk="1" latinLnBrk="0" hangingPunct="1">
        <a:spcBef>
          <a:spcPct val="20000"/>
        </a:spcBef>
        <a:buFont typeface="Arial" panose="020B060402020209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8890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90700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510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13685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25495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37305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49115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181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98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479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660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841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6959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140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321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 spd="slow" advClick="0" advTm="0">
    <p:push/>
  </p:transition>
  <p:txStyles>
    <p:titleStyle>
      <a:lvl1pPr algn="ctr" defTabSz="1022985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3540" indent="-383540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1215" indent="-320040" algn="l" defTabSz="1022985" rtl="0" eaLnBrk="1" latinLnBrk="0" hangingPunct="1">
        <a:spcBef>
          <a:spcPct val="20000"/>
        </a:spcBef>
        <a:buFont typeface="Arial" panose="020B060402020209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8890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90700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510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13685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25495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37305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49115" indent="-255905" algn="l" defTabSz="1022985" rtl="0" eaLnBrk="1" latinLnBrk="0" hangingPunct="1">
        <a:spcBef>
          <a:spcPct val="20000"/>
        </a:spcBef>
        <a:buFont typeface="Arial" panose="020B060402020209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181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98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479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660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841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6959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140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321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tags" Target="../tags/tag29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notesSlide" Target="../notesSlides/notesSlide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slideLayout" Target="../slideLayouts/slideLayout4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image" Target="../media/image6.jpe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3305"/>
          <p:cNvSpPr/>
          <p:nvPr/>
        </p:nvSpPr>
        <p:spPr bwMode="auto">
          <a:xfrm>
            <a:off x="0" y="0"/>
            <a:ext cx="5108575" cy="5146675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  <a:close/>
              </a:path>
            </a:pathLst>
          </a:custGeom>
          <a:solidFill>
            <a:srgbClr val="FB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3306"/>
          <p:cNvSpPr/>
          <p:nvPr/>
        </p:nvSpPr>
        <p:spPr bwMode="auto">
          <a:xfrm>
            <a:off x="39489" y="-1588"/>
            <a:ext cx="5108575" cy="5146675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5"/>
          <p:cNvSpPr/>
          <p:nvPr/>
        </p:nvSpPr>
        <p:spPr bwMode="auto">
          <a:xfrm>
            <a:off x="733169" y="281861"/>
            <a:ext cx="2229488" cy="2232243"/>
          </a:xfrm>
          <a:custGeom>
            <a:avLst/>
            <a:gdLst>
              <a:gd name="T0" fmla="*/ 809 w 1619"/>
              <a:gd name="T1" fmla="*/ 1621 h 1621"/>
              <a:gd name="T2" fmla="*/ 0 w 1619"/>
              <a:gd name="T3" fmla="*/ 810 h 1621"/>
              <a:gd name="T4" fmla="*/ 809 w 1619"/>
              <a:gd name="T5" fmla="*/ 0 h 1621"/>
              <a:gd name="T6" fmla="*/ 1619 w 1619"/>
              <a:gd name="T7" fmla="*/ 810 h 1621"/>
              <a:gd name="T8" fmla="*/ 809 w 1619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1">
                <a:moveTo>
                  <a:pt x="809" y="1621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1"/>
                </a:lnTo>
                <a:close/>
              </a:path>
            </a:pathLst>
          </a:custGeom>
          <a:solidFill>
            <a:srgbClr val="DD2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6"/>
          <p:cNvSpPr/>
          <p:nvPr/>
        </p:nvSpPr>
        <p:spPr bwMode="auto">
          <a:xfrm>
            <a:off x="733169" y="2514104"/>
            <a:ext cx="2229488" cy="2230865"/>
          </a:xfrm>
          <a:custGeom>
            <a:avLst/>
            <a:gdLst>
              <a:gd name="T0" fmla="*/ 809 w 1619"/>
              <a:gd name="T1" fmla="*/ 1620 h 1620"/>
              <a:gd name="T2" fmla="*/ 0 w 1619"/>
              <a:gd name="T3" fmla="*/ 810 h 1620"/>
              <a:gd name="T4" fmla="*/ 809 w 1619"/>
              <a:gd name="T5" fmla="*/ 0 h 1620"/>
              <a:gd name="T6" fmla="*/ 1619 w 1619"/>
              <a:gd name="T7" fmla="*/ 810 h 1620"/>
              <a:gd name="T8" fmla="*/ 809 w 1619"/>
              <a:gd name="T9" fmla="*/ 1620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0">
                <a:moveTo>
                  <a:pt x="809" y="1620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0"/>
                </a:lnTo>
                <a:close/>
              </a:path>
            </a:pathLst>
          </a:custGeom>
          <a:solidFill>
            <a:srgbClr val="9614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7"/>
          <p:cNvSpPr/>
          <p:nvPr/>
        </p:nvSpPr>
        <p:spPr bwMode="auto">
          <a:xfrm>
            <a:off x="1847225" y="1397295"/>
            <a:ext cx="2230865" cy="2232243"/>
          </a:xfrm>
          <a:custGeom>
            <a:avLst/>
            <a:gdLst>
              <a:gd name="T0" fmla="*/ 810 w 1620"/>
              <a:gd name="T1" fmla="*/ 1621 h 1621"/>
              <a:gd name="T2" fmla="*/ 0 w 1620"/>
              <a:gd name="T3" fmla="*/ 811 h 1621"/>
              <a:gd name="T4" fmla="*/ 810 w 1620"/>
              <a:gd name="T5" fmla="*/ 0 h 1621"/>
              <a:gd name="T6" fmla="*/ 1620 w 1620"/>
              <a:gd name="T7" fmla="*/ 811 h 1621"/>
              <a:gd name="T8" fmla="*/ 810 w 1620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0" h="1621">
                <a:moveTo>
                  <a:pt x="810" y="1621"/>
                </a:moveTo>
                <a:lnTo>
                  <a:pt x="0" y="811"/>
                </a:lnTo>
                <a:lnTo>
                  <a:pt x="810" y="0"/>
                </a:lnTo>
                <a:lnTo>
                  <a:pt x="1620" y="811"/>
                </a:lnTo>
                <a:lnTo>
                  <a:pt x="810" y="162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3301"/>
          <p:cNvSpPr/>
          <p:nvPr/>
        </p:nvSpPr>
        <p:spPr bwMode="auto">
          <a:xfrm>
            <a:off x="2165946" y="627534"/>
            <a:ext cx="1450092" cy="1451439"/>
          </a:xfrm>
          <a:custGeom>
            <a:avLst/>
            <a:gdLst>
              <a:gd name="T0" fmla="*/ 1617 w 3233"/>
              <a:gd name="T1" fmla="*/ 3236 h 3236"/>
              <a:gd name="T2" fmla="*/ 0 w 3233"/>
              <a:gd name="T3" fmla="*/ 1619 h 3236"/>
              <a:gd name="T4" fmla="*/ 1617 w 3233"/>
              <a:gd name="T5" fmla="*/ 0 h 3236"/>
              <a:gd name="T6" fmla="*/ 3233 w 3233"/>
              <a:gd name="T7" fmla="*/ 1619 h 3236"/>
              <a:gd name="T8" fmla="*/ 1617 w 3233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3" h="3236">
                <a:moveTo>
                  <a:pt x="1617" y="3236"/>
                </a:moveTo>
                <a:lnTo>
                  <a:pt x="0" y="1619"/>
                </a:lnTo>
                <a:lnTo>
                  <a:pt x="1617" y="0"/>
                </a:lnTo>
                <a:lnTo>
                  <a:pt x="3233" y="1619"/>
                </a:lnTo>
                <a:lnTo>
                  <a:pt x="1617" y="3236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>
            <a:outerShdw blurRad="381000" dist="101600" dir="27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-108520" y="928483"/>
            <a:ext cx="3169286" cy="3171244"/>
            <a:chOff x="265239" y="1114832"/>
            <a:chExt cx="2796817" cy="2798546"/>
          </a:xfrm>
          <a:effectLst>
            <a:outerShdw blurRad="381000" dist="101600" dir="2700000" algn="ctr" rotWithShape="0">
              <a:srgbClr val="000000">
                <a:alpha val="30000"/>
              </a:srgbClr>
            </a:outerShdw>
          </a:effectLst>
        </p:grpSpPr>
        <p:sp>
          <p:nvSpPr>
            <p:cNvPr id="54" name="Freeform 3297"/>
            <p:cNvSpPr/>
            <p:nvPr/>
          </p:nvSpPr>
          <p:spPr bwMode="auto">
            <a:xfrm>
              <a:off x="265239" y="1114832"/>
              <a:ext cx="2796817" cy="2798546"/>
            </a:xfrm>
            <a:custGeom>
              <a:avLst/>
              <a:gdLst>
                <a:gd name="T0" fmla="*/ 1619 w 3239"/>
                <a:gd name="T1" fmla="*/ 3241 h 3241"/>
                <a:gd name="T2" fmla="*/ 0 w 3239"/>
                <a:gd name="T3" fmla="*/ 1620 h 3241"/>
                <a:gd name="T4" fmla="*/ 1619 w 3239"/>
                <a:gd name="T5" fmla="*/ 0 h 3241"/>
                <a:gd name="T6" fmla="*/ 3239 w 3239"/>
                <a:gd name="T7" fmla="*/ 1620 h 3241"/>
                <a:gd name="T8" fmla="*/ 1619 w 3239"/>
                <a:gd name="T9" fmla="*/ 3241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9" h="3241">
                  <a:moveTo>
                    <a:pt x="1619" y="3241"/>
                  </a:moveTo>
                  <a:lnTo>
                    <a:pt x="0" y="1620"/>
                  </a:lnTo>
                  <a:lnTo>
                    <a:pt x="1619" y="0"/>
                  </a:lnTo>
                  <a:lnTo>
                    <a:pt x="3239" y="1620"/>
                  </a:lnTo>
                  <a:lnTo>
                    <a:pt x="1619" y="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44500" dist="63500" dir="2700000" algn="l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297"/>
            <p:cNvSpPr/>
            <p:nvPr/>
          </p:nvSpPr>
          <p:spPr bwMode="auto">
            <a:xfrm>
              <a:off x="381083" y="1211088"/>
              <a:ext cx="2580144" cy="2581737"/>
            </a:xfrm>
            <a:custGeom>
              <a:avLst/>
              <a:gdLst>
                <a:gd name="T0" fmla="*/ 1619 w 3239"/>
                <a:gd name="T1" fmla="*/ 3241 h 3241"/>
                <a:gd name="T2" fmla="*/ 0 w 3239"/>
                <a:gd name="T3" fmla="*/ 1620 h 3241"/>
                <a:gd name="T4" fmla="*/ 1619 w 3239"/>
                <a:gd name="T5" fmla="*/ 0 h 3241"/>
                <a:gd name="T6" fmla="*/ 3239 w 3239"/>
                <a:gd name="T7" fmla="*/ 1620 h 3241"/>
                <a:gd name="T8" fmla="*/ 1619 w 3239"/>
                <a:gd name="T9" fmla="*/ 3241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9" h="3241">
                  <a:moveTo>
                    <a:pt x="1619" y="3241"/>
                  </a:moveTo>
                  <a:lnTo>
                    <a:pt x="0" y="1620"/>
                  </a:lnTo>
                  <a:lnTo>
                    <a:pt x="1619" y="0"/>
                  </a:lnTo>
                  <a:lnTo>
                    <a:pt x="3239" y="1620"/>
                  </a:lnTo>
                  <a:lnTo>
                    <a:pt x="1619" y="3241"/>
                  </a:lnTo>
                  <a:close/>
                </a:path>
              </a:pathLst>
            </a:cu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3301"/>
          <p:cNvSpPr/>
          <p:nvPr/>
        </p:nvSpPr>
        <p:spPr bwMode="auto">
          <a:xfrm>
            <a:off x="2185066" y="2787774"/>
            <a:ext cx="1781080" cy="1782736"/>
          </a:xfrm>
          <a:custGeom>
            <a:avLst/>
            <a:gdLst>
              <a:gd name="T0" fmla="*/ 1617 w 3233"/>
              <a:gd name="T1" fmla="*/ 3236 h 3236"/>
              <a:gd name="T2" fmla="*/ 0 w 3233"/>
              <a:gd name="T3" fmla="*/ 1619 h 3236"/>
              <a:gd name="T4" fmla="*/ 1617 w 3233"/>
              <a:gd name="T5" fmla="*/ 0 h 3236"/>
              <a:gd name="T6" fmla="*/ 3233 w 3233"/>
              <a:gd name="T7" fmla="*/ 1619 h 3236"/>
              <a:gd name="T8" fmla="*/ 1617 w 3233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3" h="3236">
                <a:moveTo>
                  <a:pt x="1617" y="3236"/>
                </a:moveTo>
                <a:lnTo>
                  <a:pt x="0" y="1619"/>
                </a:lnTo>
                <a:lnTo>
                  <a:pt x="1617" y="0"/>
                </a:lnTo>
                <a:lnTo>
                  <a:pt x="3233" y="1619"/>
                </a:lnTo>
                <a:lnTo>
                  <a:pt x="1617" y="3236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>
            <a:noFill/>
          </a:ln>
          <a:effectLst>
            <a:outerShdw blurRad="381000" dist="101600" dir="27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3"/>
          <p:cNvSpPr txBox="1"/>
          <p:nvPr/>
        </p:nvSpPr>
        <p:spPr>
          <a:xfrm>
            <a:off x="4103601" y="1949781"/>
            <a:ext cx="4864735" cy="160147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zh-CN" altLang="en-US" sz="4800" b="1" dirty="0">
                <a:solidFill>
                  <a:srgbClr val="CC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Microsoft YaHei" panose="020B0503020204020204" charset="-122"/>
              </a:rPr>
              <a:t>番茄钟产品汇报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773051" y="3978837"/>
            <a:ext cx="20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TimeCrop</a:t>
            </a:r>
            <a:r>
              <a:rPr lang="en-US" altLang="zh-CN" dirty="0"/>
              <a:t> Team</a:t>
            </a:r>
            <a:endParaRPr lang="zh-CN" altLang="zh-TW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6B348D-6692-A94C-F944-C2F41B52F8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67494"/>
            <a:ext cx="723233" cy="723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 animBg="1"/>
      <p:bldP spid="46" grpId="0" animBg="1"/>
      <p:bldP spid="47" grpId="0" animBg="1"/>
      <p:bldP spid="49" grpId="0" animBg="1"/>
      <p:bldP spid="56" grpId="0" animBg="1"/>
      <p:bldP spid="51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08"/>
          <p:cNvSpPr/>
          <p:nvPr/>
        </p:nvSpPr>
        <p:spPr bwMode="auto">
          <a:xfrm>
            <a:off x="2264626" y="1583350"/>
            <a:ext cx="218156" cy="60303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latin typeface="Microsoft YaHei" panose="020B0503020204020204" charset="-122"/>
              <a:ea typeface="Microsoft YaHei" panose="020B0503020204020204" charset="-122"/>
              <a:cs typeface="+mn-ea"/>
              <a:sym typeface="Microsoft YaHei" panose="020B0503020204020204" charset="-122"/>
            </a:endParaRPr>
          </a:p>
        </p:txBody>
      </p:sp>
      <p:sp>
        <p:nvSpPr>
          <p:cNvPr id="48" name="Line 509"/>
          <p:cNvSpPr>
            <a:spLocks noChangeShapeType="1"/>
          </p:cNvSpPr>
          <p:nvPr/>
        </p:nvSpPr>
        <p:spPr bwMode="auto">
          <a:xfrm flipV="1">
            <a:off x="2264626" y="1583350"/>
            <a:ext cx="218156" cy="6030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latin typeface="Microsoft YaHei" panose="020B0503020204020204" charset="-122"/>
              <a:ea typeface="Microsoft YaHei" panose="020B0503020204020204" charset="-122"/>
              <a:cs typeface="+mn-ea"/>
              <a:sym typeface="Microsoft YaHei" panose="020B0503020204020204" charset="-122"/>
            </a:endParaRPr>
          </a:p>
        </p:txBody>
      </p:sp>
      <p:sp>
        <p:nvSpPr>
          <p:cNvPr id="49" name="Line 510"/>
          <p:cNvSpPr>
            <a:spLocks noChangeShapeType="1"/>
          </p:cNvSpPr>
          <p:nvPr/>
        </p:nvSpPr>
        <p:spPr bwMode="auto">
          <a:xfrm>
            <a:off x="2267744" y="151905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latin typeface="Microsoft YaHei" panose="020B0503020204020204" charset="-122"/>
              <a:ea typeface="Microsoft YaHei" panose="020B0503020204020204" charset="-122"/>
              <a:cs typeface="+mn-ea"/>
              <a:sym typeface="Microsoft YaHei" panose="020B0503020204020204" charset="-122"/>
            </a:endParaRPr>
          </a:p>
        </p:txBody>
      </p:sp>
      <p:sp>
        <p:nvSpPr>
          <p:cNvPr id="50" name="Line 511"/>
          <p:cNvSpPr>
            <a:spLocks noChangeShapeType="1"/>
          </p:cNvSpPr>
          <p:nvPr/>
        </p:nvSpPr>
        <p:spPr bwMode="auto">
          <a:xfrm>
            <a:off x="2267744" y="151905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latin typeface="Microsoft YaHei" panose="020B0503020204020204" charset="-122"/>
              <a:ea typeface="Microsoft YaHei" panose="020B0503020204020204" charset="-122"/>
              <a:cs typeface="+mn-ea"/>
              <a:sym typeface="Microsoft YaHei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9552" y="427069"/>
            <a:ext cx="152349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产品功能展示</a:t>
            </a:r>
            <a:endParaRPr lang="zh-TW" altLang="en-US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68CDCD-AD87-CE03-913F-C5B6C14B0D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67494"/>
            <a:ext cx="723233" cy="72323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4CDAB16-8643-D733-8BF0-9CC0CA19B3EA}"/>
              </a:ext>
            </a:extLst>
          </p:cNvPr>
          <p:cNvSpPr/>
          <p:nvPr/>
        </p:nvSpPr>
        <p:spPr>
          <a:xfrm>
            <a:off x="7812361" y="483518"/>
            <a:ext cx="36004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8BF01B-08C5-0F8D-D901-BDF33B00B1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419622"/>
            <a:ext cx="5597639" cy="30243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06B7BC-B8BB-A7C3-65E2-11FA228C43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2" y="1449388"/>
            <a:ext cx="5597639" cy="3013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4D6085C-35A6-785F-7328-534D21CFEA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419622"/>
            <a:ext cx="5597639" cy="30243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26B67D7-EADA-AD94-5D48-8FECF7A0FD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67494"/>
            <a:ext cx="723233" cy="7232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B20968-CF38-077D-9834-3C20554AE4C5}"/>
              </a:ext>
            </a:extLst>
          </p:cNvPr>
          <p:cNvSpPr/>
          <p:nvPr/>
        </p:nvSpPr>
        <p:spPr>
          <a:xfrm>
            <a:off x="7812361" y="483518"/>
            <a:ext cx="36004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9E2348-F6A3-B8F5-A8BB-A02FA561A2B8}"/>
              </a:ext>
            </a:extLst>
          </p:cNvPr>
          <p:cNvSpPr/>
          <p:nvPr/>
        </p:nvSpPr>
        <p:spPr>
          <a:xfrm>
            <a:off x="539552" y="427069"/>
            <a:ext cx="152349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产品功能展示</a:t>
            </a:r>
            <a:endParaRPr lang="zh-TW" altLang="en-US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5B339C-858A-9234-7AE7-385F9AEAA7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139702"/>
            <a:ext cx="2355163" cy="1762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0763CC-6F00-7B89-C607-2BDC5A62DE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129773"/>
            <a:ext cx="2378910" cy="17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78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0B1EA2-B813-7FC3-DC1F-59F9089C9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419622"/>
            <a:ext cx="5597639" cy="30243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C9E87C-3AC0-B39F-A574-3A32FFA321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67494"/>
            <a:ext cx="723233" cy="72323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D4E380-1565-B710-4F29-DB7708D2BC39}"/>
              </a:ext>
            </a:extLst>
          </p:cNvPr>
          <p:cNvSpPr/>
          <p:nvPr/>
        </p:nvSpPr>
        <p:spPr>
          <a:xfrm>
            <a:off x="7812361" y="483518"/>
            <a:ext cx="36004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F62A64-915C-D003-CED3-D3C1D3679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3" y="1419622"/>
            <a:ext cx="5599433" cy="30243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7FB4F2-B919-759F-1B90-2D0E7608DEF0}"/>
              </a:ext>
            </a:extLst>
          </p:cNvPr>
          <p:cNvSpPr/>
          <p:nvPr/>
        </p:nvSpPr>
        <p:spPr>
          <a:xfrm>
            <a:off x="539552" y="427069"/>
            <a:ext cx="152349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产品功能展示</a:t>
            </a:r>
            <a:endParaRPr lang="zh-TW" altLang="en-US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807097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305"/>
          <p:cNvSpPr/>
          <p:nvPr/>
        </p:nvSpPr>
        <p:spPr bwMode="auto">
          <a:xfrm>
            <a:off x="-1332230" y="-20320"/>
            <a:ext cx="5108575" cy="5423535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  <a:close/>
              </a:path>
            </a:pathLst>
          </a:custGeom>
          <a:solidFill>
            <a:srgbClr val="FB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TextBox 48"/>
          <p:cNvSpPr txBox="1"/>
          <p:nvPr/>
        </p:nvSpPr>
        <p:spPr>
          <a:xfrm>
            <a:off x="4662102" y="2164741"/>
            <a:ext cx="499237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汉仪楷体KW" panose="00020600040101010101" charset="-122"/>
                <a:ea typeface="汉仪楷体KW" panose="00020600040101010101" charset="-122"/>
                <a:cs typeface="汉仪楷体KW" panose="00020600040101010101" charset="-122"/>
                <a:sym typeface="+mn-lt"/>
              </a:rPr>
              <a:t>未来与展望</a:t>
            </a:r>
            <a:endParaRPr lang="zh-CN" altLang="en-US" sz="4400" b="1" dirty="0">
              <a:solidFill>
                <a:srgbClr val="C00000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汉仪楷体KW" panose="00020600040101010101" charset="-122"/>
              <a:ea typeface="汉仪楷体KW" panose="00020600040101010101" charset="-122"/>
              <a:cs typeface="汉仪楷体KW" panose="00020600040101010101" charset="-122"/>
              <a:sym typeface="+mn-lt"/>
            </a:endParaRPr>
          </a:p>
        </p:txBody>
      </p:sp>
      <p:sp>
        <p:nvSpPr>
          <p:cNvPr id="22" name="Freeform 5"/>
          <p:cNvSpPr/>
          <p:nvPr/>
        </p:nvSpPr>
        <p:spPr bwMode="auto">
          <a:xfrm>
            <a:off x="1160453" y="761397"/>
            <a:ext cx="1750544" cy="1752708"/>
          </a:xfrm>
          <a:custGeom>
            <a:avLst/>
            <a:gdLst>
              <a:gd name="T0" fmla="*/ 809 w 1619"/>
              <a:gd name="T1" fmla="*/ 1621 h 1621"/>
              <a:gd name="T2" fmla="*/ 0 w 1619"/>
              <a:gd name="T3" fmla="*/ 810 h 1621"/>
              <a:gd name="T4" fmla="*/ 809 w 1619"/>
              <a:gd name="T5" fmla="*/ 0 h 1621"/>
              <a:gd name="T6" fmla="*/ 1619 w 1619"/>
              <a:gd name="T7" fmla="*/ 810 h 1621"/>
              <a:gd name="T8" fmla="*/ 809 w 1619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1">
                <a:moveTo>
                  <a:pt x="809" y="1621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1"/>
                </a:lnTo>
                <a:close/>
              </a:path>
            </a:pathLst>
          </a:custGeom>
          <a:solidFill>
            <a:srgbClr val="DD2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6"/>
          <p:cNvSpPr/>
          <p:nvPr/>
        </p:nvSpPr>
        <p:spPr bwMode="auto">
          <a:xfrm>
            <a:off x="1170445" y="2507786"/>
            <a:ext cx="1750544" cy="1751626"/>
          </a:xfrm>
          <a:custGeom>
            <a:avLst/>
            <a:gdLst>
              <a:gd name="T0" fmla="*/ 809 w 1619"/>
              <a:gd name="T1" fmla="*/ 1620 h 1620"/>
              <a:gd name="T2" fmla="*/ 0 w 1619"/>
              <a:gd name="T3" fmla="*/ 810 h 1620"/>
              <a:gd name="T4" fmla="*/ 809 w 1619"/>
              <a:gd name="T5" fmla="*/ 0 h 1620"/>
              <a:gd name="T6" fmla="*/ 1619 w 1619"/>
              <a:gd name="T7" fmla="*/ 810 h 1620"/>
              <a:gd name="T8" fmla="*/ 809 w 1619"/>
              <a:gd name="T9" fmla="*/ 1620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0">
                <a:moveTo>
                  <a:pt x="809" y="1620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0"/>
                </a:lnTo>
                <a:close/>
              </a:path>
            </a:pathLst>
          </a:custGeom>
          <a:solidFill>
            <a:srgbClr val="9614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7"/>
          <p:cNvSpPr/>
          <p:nvPr/>
        </p:nvSpPr>
        <p:spPr bwMode="auto">
          <a:xfrm>
            <a:off x="2035725" y="1637063"/>
            <a:ext cx="1751626" cy="1752708"/>
          </a:xfrm>
          <a:custGeom>
            <a:avLst/>
            <a:gdLst>
              <a:gd name="T0" fmla="*/ 810 w 1620"/>
              <a:gd name="T1" fmla="*/ 1621 h 1621"/>
              <a:gd name="T2" fmla="*/ 0 w 1620"/>
              <a:gd name="T3" fmla="*/ 811 h 1621"/>
              <a:gd name="T4" fmla="*/ 810 w 1620"/>
              <a:gd name="T5" fmla="*/ 0 h 1621"/>
              <a:gd name="T6" fmla="*/ 1620 w 1620"/>
              <a:gd name="T7" fmla="*/ 811 h 1621"/>
              <a:gd name="T8" fmla="*/ 810 w 1620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0" h="1621">
                <a:moveTo>
                  <a:pt x="810" y="1621"/>
                </a:moveTo>
                <a:lnTo>
                  <a:pt x="0" y="811"/>
                </a:lnTo>
                <a:lnTo>
                  <a:pt x="810" y="0"/>
                </a:lnTo>
                <a:lnTo>
                  <a:pt x="1620" y="811"/>
                </a:lnTo>
                <a:lnTo>
                  <a:pt x="810" y="162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80777" y="1269110"/>
            <a:ext cx="2488452" cy="2489990"/>
            <a:chOff x="265239" y="1114832"/>
            <a:chExt cx="2796817" cy="2798546"/>
          </a:xfrm>
          <a:effectLst>
            <a:outerShdw blurRad="381000" dist="101600" dir="2700000" algn="ctr" rotWithShape="0">
              <a:srgbClr val="000000">
                <a:alpha val="30000"/>
              </a:srgbClr>
            </a:outerShdw>
          </a:effectLst>
        </p:grpSpPr>
        <p:sp>
          <p:nvSpPr>
            <p:cNvPr id="26" name="Freeform 3297"/>
            <p:cNvSpPr/>
            <p:nvPr/>
          </p:nvSpPr>
          <p:spPr bwMode="auto">
            <a:xfrm>
              <a:off x="265239" y="1114832"/>
              <a:ext cx="2796817" cy="2798546"/>
            </a:xfrm>
            <a:custGeom>
              <a:avLst/>
              <a:gdLst>
                <a:gd name="T0" fmla="*/ 1619 w 3239"/>
                <a:gd name="T1" fmla="*/ 3241 h 3241"/>
                <a:gd name="T2" fmla="*/ 0 w 3239"/>
                <a:gd name="T3" fmla="*/ 1620 h 3241"/>
                <a:gd name="T4" fmla="*/ 1619 w 3239"/>
                <a:gd name="T5" fmla="*/ 0 h 3241"/>
                <a:gd name="T6" fmla="*/ 3239 w 3239"/>
                <a:gd name="T7" fmla="*/ 1620 h 3241"/>
                <a:gd name="T8" fmla="*/ 1619 w 3239"/>
                <a:gd name="T9" fmla="*/ 3241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9" h="3241">
                  <a:moveTo>
                    <a:pt x="1619" y="3241"/>
                  </a:moveTo>
                  <a:lnTo>
                    <a:pt x="0" y="1620"/>
                  </a:lnTo>
                  <a:lnTo>
                    <a:pt x="1619" y="0"/>
                  </a:lnTo>
                  <a:lnTo>
                    <a:pt x="3239" y="1620"/>
                  </a:lnTo>
                  <a:lnTo>
                    <a:pt x="1619" y="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44500" dist="63500" dir="2700000" algn="l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297"/>
            <p:cNvSpPr/>
            <p:nvPr/>
          </p:nvSpPr>
          <p:spPr bwMode="auto">
            <a:xfrm>
              <a:off x="381083" y="1211088"/>
              <a:ext cx="2580144" cy="2581737"/>
            </a:xfrm>
            <a:custGeom>
              <a:avLst/>
              <a:gdLst>
                <a:gd name="T0" fmla="*/ 1619 w 3239"/>
                <a:gd name="T1" fmla="*/ 3241 h 3241"/>
                <a:gd name="T2" fmla="*/ 0 w 3239"/>
                <a:gd name="T3" fmla="*/ 1620 h 3241"/>
                <a:gd name="T4" fmla="*/ 1619 w 3239"/>
                <a:gd name="T5" fmla="*/ 0 h 3241"/>
                <a:gd name="T6" fmla="*/ 3239 w 3239"/>
                <a:gd name="T7" fmla="*/ 1620 h 3241"/>
                <a:gd name="T8" fmla="*/ 1619 w 3239"/>
                <a:gd name="T9" fmla="*/ 3241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9" h="3241">
                  <a:moveTo>
                    <a:pt x="1619" y="3241"/>
                  </a:moveTo>
                  <a:lnTo>
                    <a:pt x="0" y="1620"/>
                  </a:lnTo>
                  <a:lnTo>
                    <a:pt x="1619" y="0"/>
                  </a:lnTo>
                  <a:lnTo>
                    <a:pt x="3239" y="1620"/>
                  </a:lnTo>
                  <a:lnTo>
                    <a:pt x="1619" y="32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TextBox 48"/>
          <p:cNvSpPr txBox="1"/>
          <p:nvPr/>
        </p:nvSpPr>
        <p:spPr>
          <a:xfrm>
            <a:off x="684833" y="1916708"/>
            <a:ext cx="1484586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Microsoft YaHei" panose="020B0503020204020204" charset="-122"/>
              </a:rPr>
              <a:t>03</a:t>
            </a:r>
            <a:endParaRPr lang="en-GB" altLang="zh-CN" sz="8000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2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16" grpId="0"/>
          <p:bldP spid="22" grpId="0" bldLvl="0" animBg="1"/>
          <p:bldP spid="23" grpId="0" bldLvl="0" animBg="1"/>
          <p:bldP spid="24" grpId="0" bldLvl="0" animBg="1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16" grpId="0"/>
          <p:bldP spid="22" grpId="0" bldLvl="0" animBg="1"/>
          <p:bldP spid="23" grpId="0" bldLvl="0" animBg="1"/>
          <p:bldP spid="24" grpId="0" bldLvl="0" animBg="1"/>
          <p:bldP spid="18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C01D5D1-4B88-6D9A-799F-6225F3ADBCB2}"/>
              </a:ext>
            </a:extLst>
          </p:cNvPr>
          <p:cNvSpPr/>
          <p:nvPr/>
        </p:nvSpPr>
        <p:spPr>
          <a:xfrm>
            <a:off x="3726914" y="1728886"/>
            <a:ext cx="1781064" cy="432049"/>
          </a:xfrm>
          <a:prstGeom prst="parallelogram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D4FFF5EB-8E23-A574-90A3-4C45789AF338}"/>
              </a:ext>
            </a:extLst>
          </p:cNvPr>
          <p:cNvSpPr/>
          <p:nvPr/>
        </p:nvSpPr>
        <p:spPr>
          <a:xfrm>
            <a:off x="6426431" y="1707653"/>
            <a:ext cx="1781064" cy="432049"/>
          </a:xfrm>
          <a:prstGeom prst="parallelogram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92740A6A-F6CF-4432-45CF-52A2FF12A29B}"/>
              </a:ext>
            </a:extLst>
          </p:cNvPr>
          <p:cNvSpPr/>
          <p:nvPr/>
        </p:nvSpPr>
        <p:spPr>
          <a:xfrm>
            <a:off x="936505" y="1707653"/>
            <a:ext cx="1781064" cy="432049"/>
          </a:xfrm>
          <a:prstGeom prst="parallelogram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6B67D7-EADA-AD94-5D48-8FECF7A0F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67494"/>
            <a:ext cx="723233" cy="7232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B20968-CF38-077D-9834-3C20554AE4C5}"/>
              </a:ext>
            </a:extLst>
          </p:cNvPr>
          <p:cNvSpPr/>
          <p:nvPr/>
        </p:nvSpPr>
        <p:spPr>
          <a:xfrm>
            <a:off x="7812361" y="483518"/>
            <a:ext cx="36004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D759A5-CCEF-5676-4B4B-43712D956059}"/>
              </a:ext>
            </a:extLst>
          </p:cNvPr>
          <p:cNvSpPr/>
          <p:nvPr/>
        </p:nvSpPr>
        <p:spPr>
          <a:xfrm>
            <a:off x="539552" y="427069"/>
            <a:ext cx="152349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下一阶段目标</a:t>
            </a:r>
            <a:endParaRPr lang="zh-TW" altLang="en-US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117904C6-CE8E-2E2D-FA82-F500C2A6AF46}"/>
              </a:ext>
            </a:extLst>
          </p:cNvPr>
          <p:cNvSpPr txBox="1"/>
          <p:nvPr/>
        </p:nvSpPr>
        <p:spPr>
          <a:xfrm>
            <a:off x="936505" y="2668556"/>
            <a:ext cx="1781064" cy="593268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charset="-122"/>
              </a:rPr>
              <a:t>结合数据库</a:t>
            </a:r>
            <a:endParaRPr lang="en-US" altLang="zh-CN" sz="1600" b="1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charset="-122"/>
            </a:endParaRPr>
          </a:p>
          <a:p>
            <a:pPr algn="ctr"/>
            <a:r>
              <a:rPr lang="zh-CN" altLang="en-US" sz="1600" b="1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charset="-122"/>
              </a:rPr>
              <a:t>实现自定义功能</a:t>
            </a:r>
            <a:endParaRPr lang="zh-CN" altLang="en-US" sz="3200" b="1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charset="-122"/>
            </a:endParaRPr>
          </a:p>
        </p:txBody>
      </p:sp>
      <p:sp>
        <p:nvSpPr>
          <p:cNvPr id="10" name="New shape">
            <a:extLst>
              <a:ext uri="{FF2B5EF4-FFF2-40B4-BE49-F238E27FC236}">
                <a16:creationId xmlns:a16="http://schemas.microsoft.com/office/drawing/2014/main" id="{D8B674D4-3604-AEF2-DC7E-D0F0473B4CF3}"/>
              </a:ext>
            </a:extLst>
          </p:cNvPr>
          <p:cNvSpPr/>
          <p:nvPr/>
        </p:nvSpPr>
        <p:spPr>
          <a:xfrm>
            <a:off x="6430238" y="2795913"/>
            <a:ext cx="160238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i="0" dirty="0">
                <a:solidFill>
                  <a:schemeClr val="accent6"/>
                </a:solidFill>
                <a:latin typeface="微软雅黑"/>
              </a:rPr>
              <a:t>用户反馈优化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9096E51-D89A-823C-F7F8-AB7E25B9B58C}"/>
              </a:ext>
            </a:extLst>
          </p:cNvPr>
          <p:cNvSpPr txBox="1"/>
          <p:nvPr/>
        </p:nvSpPr>
        <p:spPr>
          <a:xfrm>
            <a:off x="1088183" y="3484572"/>
            <a:ext cx="14777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实现番茄钟程序与数据库的交互。</a:t>
            </a:r>
            <a:endParaRPr lang="en-US" altLang="zh-CN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用户自定义的数据将被保存至数据库中，番茄钟的计时数据也会被更新到数据库</a:t>
            </a:r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E158C239-9E1F-0398-FE84-1F71FF6BD623}"/>
              </a:ext>
            </a:extLst>
          </p:cNvPr>
          <p:cNvSpPr txBox="1"/>
          <p:nvPr/>
        </p:nvSpPr>
        <p:spPr>
          <a:xfrm>
            <a:off x="3816152" y="2800405"/>
            <a:ext cx="1629386" cy="180020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icrosoft YaHei" panose="020B0503020204020204" charset="-122"/>
              </a:rPr>
              <a:t>日报周报生成</a:t>
            </a:r>
            <a:endParaRPr lang="en-US" altLang="zh-CN" sz="1600" b="1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charset="-122"/>
            </a:endParaRPr>
          </a:p>
          <a:p>
            <a:pPr algn="ctr"/>
            <a:endParaRPr lang="en-US" altLang="zh-CN" sz="1600" b="1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Microsoft YaHei" panose="020B0503020204020204" charset="-122"/>
            </a:endParaRPr>
          </a:p>
          <a:p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Microsoft YaHei" panose="020B0503020204020204" charset="-122"/>
              </a:rPr>
              <a:t>收集用户的任务完成情况并分析数据，定期利用数据库信息生成工作日报与周报，为用户提供工作效率方面的反馈和建议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50A41EE-8A18-B0C5-03B6-F697F7F2F235}"/>
              </a:ext>
            </a:extLst>
          </p:cNvPr>
          <p:cNvSpPr/>
          <p:nvPr/>
        </p:nvSpPr>
        <p:spPr>
          <a:xfrm>
            <a:off x="1178965" y="1290376"/>
            <a:ext cx="1296144" cy="122413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D222335-4F0E-6537-6512-6BB25429B2BA}"/>
              </a:ext>
            </a:extLst>
          </p:cNvPr>
          <p:cNvSpPr/>
          <p:nvPr/>
        </p:nvSpPr>
        <p:spPr>
          <a:xfrm>
            <a:off x="3969374" y="1311609"/>
            <a:ext cx="1296144" cy="122413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BD98D88-714B-1ED9-B797-338765DA8AC6}"/>
              </a:ext>
            </a:extLst>
          </p:cNvPr>
          <p:cNvSpPr/>
          <p:nvPr/>
        </p:nvSpPr>
        <p:spPr>
          <a:xfrm>
            <a:off x="6668891" y="1290376"/>
            <a:ext cx="1296144" cy="122413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79DE8E3-BACF-8024-756B-E0180A7CB5BB}"/>
              </a:ext>
            </a:extLst>
          </p:cNvPr>
          <p:cNvCxnSpPr/>
          <p:nvPr/>
        </p:nvCxnSpPr>
        <p:spPr>
          <a:xfrm>
            <a:off x="1012344" y="3357529"/>
            <a:ext cx="1629386" cy="0"/>
          </a:xfrm>
          <a:prstGeom prst="line">
            <a:avLst/>
          </a:prstGeom>
          <a:ln w="12700" cmpd="sng"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927F7E2-88CD-5061-92DC-FB2A94F73D5F}"/>
              </a:ext>
            </a:extLst>
          </p:cNvPr>
          <p:cNvCxnSpPr/>
          <p:nvPr/>
        </p:nvCxnSpPr>
        <p:spPr>
          <a:xfrm>
            <a:off x="3816152" y="3343744"/>
            <a:ext cx="1629386" cy="0"/>
          </a:xfrm>
          <a:prstGeom prst="line">
            <a:avLst/>
          </a:prstGeom>
          <a:ln w="12700" cmpd="sng"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BD7B0BB-13CE-68E5-0990-A59ACEF8E3E8}"/>
              </a:ext>
            </a:extLst>
          </p:cNvPr>
          <p:cNvCxnSpPr/>
          <p:nvPr/>
        </p:nvCxnSpPr>
        <p:spPr>
          <a:xfrm>
            <a:off x="6426431" y="3343744"/>
            <a:ext cx="1629386" cy="0"/>
          </a:xfrm>
          <a:prstGeom prst="line">
            <a:avLst/>
          </a:prstGeom>
          <a:ln w="12700" cmpd="sng"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4D8B12B-7503-2DE0-CC5D-A7C2D876B906}"/>
              </a:ext>
            </a:extLst>
          </p:cNvPr>
          <p:cNvSpPr txBox="1"/>
          <p:nvPr/>
        </p:nvSpPr>
        <p:spPr>
          <a:xfrm>
            <a:off x="6496457" y="3484572"/>
            <a:ext cx="131755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0" i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通过整合和分析用户反馈，以改进现有功能或开发新功能，以提高产品的用户体验</a:t>
            </a:r>
            <a:endParaRPr lang="zh-CN" altLang="en-US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55454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5" grpId="0"/>
      <p:bldP spid="6" grpId="0"/>
      <p:bldP spid="10" grpId="0"/>
      <p:bldP spid="18" grpId="0"/>
      <p:bldP spid="19" grpId="0"/>
      <p:bldP spid="7" grpId="0" animBg="1"/>
      <p:bldP spid="8" grpId="0" animBg="1"/>
      <p:bldP spid="9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305"/>
          <p:cNvSpPr/>
          <p:nvPr/>
        </p:nvSpPr>
        <p:spPr bwMode="auto">
          <a:xfrm>
            <a:off x="0" y="0"/>
            <a:ext cx="5108575" cy="5146675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  <a:close/>
              </a:path>
            </a:pathLst>
          </a:custGeom>
          <a:solidFill>
            <a:srgbClr val="FB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3306"/>
          <p:cNvSpPr/>
          <p:nvPr/>
        </p:nvSpPr>
        <p:spPr bwMode="auto">
          <a:xfrm>
            <a:off x="39489" y="-1588"/>
            <a:ext cx="5108575" cy="5146675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5"/>
          <p:cNvSpPr/>
          <p:nvPr/>
        </p:nvSpPr>
        <p:spPr bwMode="auto">
          <a:xfrm>
            <a:off x="733169" y="281861"/>
            <a:ext cx="2229488" cy="2232243"/>
          </a:xfrm>
          <a:custGeom>
            <a:avLst/>
            <a:gdLst>
              <a:gd name="T0" fmla="*/ 809 w 1619"/>
              <a:gd name="T1" fmla="*/ 1621 h 1621"/>
              <a:gd name="T2" fmla="*/ 0 w 1619"/>
              <a:gd name="T3" fmla="*/ 810 h 1621"/>
              <a:gd name="T4" fmla="*/ 809 w 1619"/>
              <a:gd name="T5" fmla="*/ 0 h 1621"/>
              <a:gd name="T6" fmla="*/ 1619 w 1619"/>
              <a:gd name="T7" fmla="*/ 810 h 1621"/>
              <a:gd name="T8" fmla="*/ 809 w 1619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1">
                <a:moveTo>
                  <a:pt x="809" y="1621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1"/>
                </a:lnTo>
                <a:close/>
              </a:path>
            </a:pathLst>
          </a:custGeom>
          <a:solidFill>
            <a:srgbClr val="DD2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6"/>
          <p:cNvSpPr/>
          <p:nvPr/>
        </p:nvSpPr>
        <p:spPr bwMode="auto">
          <a:xfrm>
            <a:off x="733169" y="2514104"/>
            <a:ext cx="2229488" cy="2230865"/>
          </a:xfrm>
          <a:custGeom>
            <a:avLst/>
            <a:gdLst>
              <a:gd name="T0" fmla="*/ 809 w 1619"/>
              <a:gd name="T1" fmla="*/ 1620 h 1620"/>
              <a:gd name="T2" fmla="*/ 0 w 1619"/>
              <a:gd name="T3" fmla="*/ 810 h 1620"/>
              <a:gd name="T4" fmla="*/ 809 w 1619"/>
              <a:gd name="T5" fmla="*/ 0 h 1620"/>
              <a:gd name="T6" fmla="*/ 1619 w 1619"/>
              <a:gd name="T7" fmla="*/ 810 h 1620"/>
              <a:gd name="T8" fmla="*/ 809 w 1619"/>
              <a:gd name="T9" fmla="*/ 1620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0">
                <a:moveTo>
                  <a:pt x="809" y="1620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0"/>
                </a:lnTo>
                <a:close/>
              </a:path>
            </a:pathLst>
          </a:custGeom>
          <a:solidFill>
            <a:srgbClr val="9614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7"/>
          <p:cNvSpPr/>
          <p:nvPr/>
        </p:nvSpPr>
        <p:spPr bwMode="auto">
          <a:xfrm>
            <a:off x="1847225" y="1397295"/>
            <a:ext cx="2230865" cy="2232243"/>
          </a:xfrm>
          <a:custGeom>
            <a:avLst/>
            <a:gdLst>
              <a:gd name="T0" fmla="*/ 810 w 1620"/>
              <a:gd name="T1" fmla="*/ 1621 h 1621"/>
              <a:gd name="T2" fmla="*/ 0 w 1620"/>
              <a:gd name="T3" fmla="*/ 811 h 1621"/>
              <a:gd name="T4" fmla="*/ 810 w 1620"/>
              <a:gd name="T5" fmla="*/ 0 h 1621"/>
              <a:gd name="T6" fmla="*/ 1620 w 1620"/>
              <a:gd name="T7" fmla="*/ 811 h 1621"/>
              <a:gd name="T8" fmla="*/ 810 w 1620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0" h="1621">
                <a:moveTo>
                  <a:pt x="810" y="1621"/>
                </a:moveTo>
                <a:lnTo>
                  <a:pt x="0" y="811"/>
                </a:lnTo>
                <a:lnTo>
                  <a:pt x="810" y="0"/>
                </a:lnTo>
                <a:lnTo>
                  <a:pt x="1620" y="811"/>
                </a:lnTo>
                <a:lnTo>
                  <a:pt x="810" y="162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3301"/>
          <p:cNvSpPr/>
          <p:nvPr/>
        </p:nvSpPr>
        <p:spPr bwMode="auto">
          <a:xfrm>
            <a:off x="2165946" y="627534"/>
            <a:ext cx="1450092" cy="1451439"/>
          </a:xfrm>
          <a:custGeom>
            <a:avLst/>
            <a:gdLst>
              <a:gd name="T0" fmla="*/ 1617 w 3233"/>
              <a:gd name="T1" fmla="*/ 3236 h 3236"/>
              <a:gd name="T2" fmla="*/ 0 w 3233"/>
              <a:gd name="T3" fmla="*/ 1619 h 3236"/>
              <a:gd name="T4" fmla="*/ 1617 w 3233"/>
              <a:gd name="T5" fmla="*/ 0 h 3236"/>
              <a:gd name="T6" fmla="*/ 3233 w 3233"/>
              <a:gd name="T7" fmla="*/ 1619 h 3236"/>
              <a:gd name="T8" fmla="*/ 1617 w 3233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3" h="3236">
                <a:moveTo>
                  <a:pt x="1617" y="3236"/>
                </a:moveTo>
                <a:lnTo>
                  <a:pt x="0" y="1619"/>
                </a:lnTo>
                <a:lnTo>
                  <a:pt x="1617" y="0"/>
                </a:lnTo>
                <a:lnTo>
                  <a:pt x="3233" y="1619"/>
                </a:lnTo>
                <a:lnTo>
                  <a:pt x="1617" y="3236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ffectLst>
            <a:outerShdw blurRad="381000" dist="101600" dir="27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-108520" y="928483"/>
            <a:ext cx="3169286" cy="3171244"/>
            <a:chOff x="265239" y="1114832"/>
            <a:chExt cx="2796817" cy="2798546"/>
          </a:xfrm>
          <a:effectLst>
            <a:outerShdw blurRad="381000" dist="101600" dir="2700000" algn="ctr" rotWithShape="0">
              <a:srgbClr val="000000">
                <a:alpha val="30000"/>
              </a:srgbClr>
            </a:outerShdw>
          </a:effectLst>
        </p:grpSpPr>
        <p:sp>
          <p:nvSpPr>
            <p:cNvPr id="33" name="Freeform 3297"/>
            <p:cNvSpPr/>
            <p:nvPr/>
          </p:nvSpPr>
          <p:spPr bwMode="auto">
            <a:xfrm>
              <a:off x="265239" y="1114832"/>
              <a:ext cx="2796817" cy="2798546"/>
            </a:xfrm>
            <a:custGeom>
              <a:avLst/>
              <a:gdLst>
                <a:gd name="T0" fmla="*/ 1619 w 3239"/>
                <a:gd name="T1" fmla="*/ 3241 h 3241"/>
                <a:gd name="T2" fmla="*/ 0 w 3239"/>
                <a:gd name="T3" fmla="*/ 1620 h 3241"/>
                <a:gd name="T4" fmla="*/ 1619 w 3239"/>
                <a:gd name="T5" fmla="*/ 0 h 3241"/>
                <a:gd name="T6" fmla="*/ 3239 w 3239"/>
                <a:gd name="T7" fmla="*/ 1620 h 3241"/>
                <a:gd name="T8" fmla="*/ 1619 w 3239"/>
                <a:gd name="T9" fmla="*/ 3241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9" h="3241">
                  <a:moveTo>
                    <a:pt x="1619" y="3241"/>
                  </a:moveTo>
                  <a:lnTo>
                    <a:pt x="0" y="1620"/>
                  </a:lnTo>
                  <a:lnTo>
                    <a:pt x="1619" y="0"/>
                  </a:lnTo>
                  <a:lnTo>
                    <a:pt x="3239" y="1620"/>
                  </a:lnTo>
                  <a:lnTo>
                    <a:pt x="1619" y="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44500" dist="63500" dir="2700000" algn="l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97"/>
            <p:cNvSpPr/>
            <p:nvPr/>
          </p:nvSpPr>
          <p:spPr bwMode="auto">
            <a:xfrm>
              <a:off x="381083" y="1211088"/>
              <a:ext cx="2580144" cy="2581737"/>
            </a:xfrm>
            <a:custGeom>
              <a:avLst/>
              <a:gdLst>
                <a:gd name="T0" fmla="*/ 1619 w 3239"/>
                <a:gd name="T1" fmla="*/ 3241 h 3241"/>
                <a:gd name="T2" fmla="*/ 0 w 3239"/>
                <a:gd name="T3" fmla="*/ 1620 h 3241"/>
                <a:gd name="T4" fmla="*/ 1619 w 3239"/>
                <a:gd name="T5" fmla="*/ 0 h 3241"/>
                <a:gd name="T6" fmla="*/ 3239 w 3239"/>
                <a:gd name="T7" fmla="*/ 1620 h 3241"/>
                <a:gd name="T8" fmla="*/ 1619 w 3239"/>
                <a:gd name="T9" fmla="*/ 3241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9" h="3241">
                  <a:moveTo>
                    <a:pt x="1619" y="3241"/>
                  </a:moveTo>
                  <a:lnTo>
                    <a:pt x="0" y="1620"/>
                  </a:lnTo>
                  <a:lnTo>
                    <a:pt x="1619" y="0"/>
                  </a:lnTo>
                  <a:lnTo>
                    <a:pt x="3239" y="1620"/>
                  </a:lnTo>
                  <a:lnTo>
                    <a:pt x="1619" y="3241"/>
                  </a:lnTo>
                  <a:close/>
                </a:path>
              </a:pathLst>
            </a:custGeom>
            <a:blipFill dpi="0" rotWithShape="1">
              <a:blip r:embed="rId5" cstate="print"/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5" name="Freeform 3301"/>
          <p:cNvSpPr/>
          <p:nvPr/>
        </p:nvSpPr>
        <p:spPr bwMode="auto">
          <a:xfrm>
            <a:off x="2185066" y="2787774"/>
            <a:ext cx="1781080" cy="1782736"/>
          </a:xfrm>
          <a:custGeom>
            <a:avLst/>
            <a:gdLst>
              <a:gd name="T0" fmla="*/ 1617 w 3233"/>
              <a:gd name="T1" fmla="*/ 3236 h 3236"/>
              <a:gd name="T2" fmla="*/ 0 w 3233"/>
              <a:gd name="T3" fmla="*/ 1619 h 3236"/>
              <a:gd name="T4" fmla="*/ 1617 w 3233"/>
              <a:gd name="T5" fmla="*/ 0 h 3236"/>
              <a:gd name="T6" fmla="*/ 3233 w 3233"/>
              <a:gd name="T7" fmla="*/ 1619 h 3236"/>
              <a:gd name="T8" fmla="*/ 1617 w 3233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3" h="3236">
                <a:moveTo>
                  <a:pt x="1617" y="3236"/>
                </a:moveTo>
                <a:lnTo>
                  <a:pt x="0" y="1619"/>
                </a:lnTo>
                <a:lnTo>
                  <a:pt x="1617" y="0"/>
                </a:lnTo>
                <a:lnTo>
                  <a:pt x="3233" y="1619"/>
                </a:lnTo>
                <a:lnTo>
                  <a:pt x="1617" y="3236"/>
                </a:lnTo>
                <a:close/>
              </a:path>
            </a:pathLst>
          </a:custGeom>
          <a:blipFill dpi="0" rotWithShape="1">
            <a:blip r:embed="rId6" cstate="print"/>
            <a:srcRect/>
            <a:stretch>
              <a:fillRect/>
            </a:stretch>
          </a:blipFill>
          <a:ln>
            <a:noFill/>
          </a:ln>
          <a:effectLst>
            <a:outerShdw blurRad="381000" dist="101600" dir="27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文本框 3"/>
          <p:cNvSpPr txBox="1"/>
          <p:nvPr/>
        </p:nvSpPr>
        <p:spPr>
          <a:xfrm>
            <a:off x="4859655" y="1924050"/>
            <a:ext cx="4423410" cy="744855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zh-CN" altLang="en-US" sz="6000" b="1" dirty="0">
                <a:solidFill>
                  <a:srgbClr val="CC0000"/>
                </a:solidFill>
                <a:latin typeface="汉仪楷体KW" panose="00020600040101010101" charset="-122"/>
                <a:ea typeface="汉仪楷体KW" panose="00020600040101010101" charset="-122"/>
                <a:cs typeface="+mn-ea"/>
                <a:sym typeface="Microsoft YaHei" panose="020B0503020204020204" charset="-122"/>
              </a:rPr>
              <a:t>谢谢</a:t>
            </a: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96505" y="576898"/>
            <a:ext cx="1009650" cy="238125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439304-7639-E96D-6164-17BF748862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26" y="314325"/>
            <a:ext cx="738239" cy="72323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6ABF367-6586-8B43-228C-ED2B5F3E566F}"/>
              </a:ext>
            </a:extLst>
          </p:cNvPr>
          <p:cNvSpPr/>
          <p:nvPr/>
        </p:nvSpPr>
        <p:spPr>
          <a:xfrm>
            <a:off x="7588195" y="530349"/>
            <a:ext cx="36004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1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2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2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6" grpId="0" animBg="1"/>
          <p:bldP spid="29" grpId="0" animBg="1"/>
          <p:bldP spid="30" grpId="0" animBg="1"/>
          <p:bldP spid="31" grpId="0" animBg="1"/>
          <p:bldP spid="35" grpId="0" animBg="1"/>
          <p:bldP spid="37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6" grpId="0" animBg="1"/>
          <p:bldP spid="29" grpId="0" animBg="1"/>
          <p:bldP spid="30" grpId="0" animBg="1"/>
          <p:bldP spid="31" grpId="0" animBg="1"/>
          <p:bldP spid="35" grpId="0" animBg="1"/>
          <p:bldP spid="37" grpId="0" bldLvl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rot="16200000">
            <a:off x="-1221442" y="2619237"/>
            <a:ext cx="35236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500" b="1" dirty="0">
                <a:solidFill>
                  <a:srgbClr val="2351B4">
                    <a:alpha val="17000"/>
                  </a:srgbClr>
                </a:solidFill>
                <a:cs typeface="+mn-ea"/>
                <a:sym typeface="+mn-lt"/>
              </a:rPr>
              <a:t>CONTENTS</a:t>
            </a:r>
            <a:endParaRPr lang="zh-CN" altLang="en-US" sz="4500" b="1" dirty="0">
              <a:solidFill>
                <a:srgbClr val="2351B4">
                  <a:alpha val="17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13079" y="0"/>
            <a:ext cx="3030921" cy="514350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74" name="任意多边形 73"/>
          <p:cNvSpPr/>
          <p:nvPr/>
        </p:nvSpPr>
        <p:spPr>
          <a:xfrm rot="5400000">
            <a:off x="1331666" y="95388"/>
            <a:ext cx="5161915" cy="4972685"/>
          </a:xfrm>
          <a:custGeom>
            <a:avLst/>
            <a:gdLst>
              <a:gd name="connsiteX0" fmla="*/ 0 w 6882535"/>
              <a:gd name="connsiteY0" fmla="*/ 7529632 h 7529632"/>
              <a:gd name="connsiteX1" fmla="*/ 0 w 6882535"/>
              <a:gd name="connsiteY1" fmla="*/ 439285 h 7529632"/>
              <a:gd name="connsiteX2" fmla="*/ 1124264 w 6882535"/>
              <a:gd name="connsiteY2" fmla="*/ 439285 h 7529632"/>
              <a:gd name="connsiteX3" fmla="*/ 1603949 w 6882535"/>
              <a:gd name="connsiteY3" fmla="*/ 0 h 7529632"/>
              <a:gd name="connsiteX4" fmla="*/ 2083633 w 6882535"/>
              <a:gd name="connsiteY4" fmla="*/ 439285 h 7529632"/>
              <a:gd name="connsiteX5" fmla="*/ 6882535 w 6882535"/>
              <a:gd name="connsiteY5" fmla="*/ 439285 h 7529632"/>
              <a:gd name="connsiteX6" fmla="*/ 6882535 w 6882535"/>
              <a:gd name="connsiteY6" fmla="*/ 7529632 h 7529632"/>
              <a:gd name="connsiteX7" fmla="*/ 2072248 w 6882535"/>
              <a:gd name="connsiteY7" fmla="*/ 7529632 h 7529632"/>
              <a:gd name="connsiteX8" fmla="*/ 1603950 w 6882535"/>
              <a:gd name="connsiteY8" fmla="*/ 7105236 h 7529632"/>
              <a:gd name="connsiteX9" fmla="*/ 1135651 w 6882535"/>
              <a:gd name="connsiteY9" fmla="*/ 7529632 h 752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82535" h="7529632">
                <a:moveTo>
                  <a:pt x="0" y="7529632"/>
                </a:moveTo>
                <a:lnTo>
                  <a:pt x="0" y="439285"/>
                </a:lnTo>
                <a:lnTo>
                  <a:pt x="1124264" y="439285"/>
                </a:lnTo>
                <a:lnTo>
                  <a:pt x="1603949" y="0"/>
                </a:lnTo>
                <a:lnTo>
                  <a:pt x="2083633" y="439285"/>
                </a:lnTo>
                <a:lnTo>
                  <a:pt x="6882535" y="439285"/>
                </a:lnTo>
                <a:lnTo>
                  <a:pt x="6882535" y="7529632"/>
                </a:lnTo>
                <a:lnTo>
                  <a:pt x="2072248" y="7529632"/>
                </a:lnTo>
                <a:lnTo>
                  <a:pt x="1603950" y="7105236"/>
                </a:lnTo>
                <a:lnTo>
                  <a:pt x="1135651" y="7529632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0590" y="3162743"/>
            <a:ext cx="944245" cy="16188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95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内容</a:t>
            </a:r>
          </a:p>
        </p:txBody>
      </p:sp>
      <p:grpSp>
        <p:nvGrpSpPr>
          <p:cNvPr id="17" name="组合 16"/>
          <p:cNvGrpSpPr/>
          <p:nvPr/>
        </p:nvGrpSpPr>
        <p:grpSpPr>
          <a:xfrm rot="5400000" flipH="1">
            <a:off x="814439" y="1256327"/>
            <a:ext cx="114346" cy="101344"/>
            <a:chOff x="3385822" y="2342962"/>
            <a:chExt cx="2463822" cy="2183669"/>
          </a:xfrm>
          <a:solidFill>
            <a:srgbClr val="CC0000"/>
          </a:solidFill>
        </p:grpSpPr>
        <p:sp>
          <p:nvSpPr>
            <p:cNvPr id="18" name="Freeform 5"/>
            <p:cNvSpPr/>
            <p:nvPr/>
          </p:nvSpPr>
          <p:spPr bwMode="auto">
            <a:xfrm rot="10800000">
              <a:off x="3385822" y="2342962"/>
              <a:ext cx="2463822" cy="2183669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pFill/>
            <a:ln w="25400">
              <a:noFill/>
            </a:ln>
            <a:effectLst>
              <a:outerShdw blurRad="127000" dist="63500" dir="2700000" algn="tl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 rot="10800000">
              <a:off x="3450417" y="2400214"/>
              <a:ext cx="2334630" cy="206916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D4DA8C2-35BF-0EDF-18E0-64A012E9D6F2}"/>
              </a:ext>
            </a:extLst>
          </p:cNvPr>
          <p:cNvGrpSpPr/>
          <p:nvPr/>
        </p:nvGrpSpPr>
        <p:grpSpPr>
          <a:xfrm>
            <a:off x="2132776" y="670291"/>
            <a:ext cx="4201750" cy="3186970"/>
            <a:chOff x="2132776" y="670291"/>
            <a:chExt cx="4201750" cy="318697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3B2E336-3C78-FED4-DAFB-5E5AAD8477F0}"/>
                </a:ext>
              </a:extLst>
            </p:cNvPr>
            <p:cNvSpPr/>
            <p:nvPr/>
          </p:nvSpPr>
          <p:spPr bwMode="auto">
            <a:xfrm rot="16200000">
              <a:off x="2126145" y="3317082"/>
              <a:ext cx="576465" cy="5038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5400">
              <a:noFill/>
            </a:ln>
            <a:effectLst>
              <a:outerShdw blurRad="127000" dist="63500" dir="2700000" algn="tl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132776" y="670291"/>
              <a:ext cx="3952439" cy="650291"/>
              <a:chOff x="2750783" y="700756"/>
              <a:chExt cx="6408714" cy="1054421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086530" y="700756"/>
                <a:ext cx="5072967" cy="947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汉仪楷体KW" panose="00020600040101010101" charset="-122"/>
                    <a:ea typeface="汉仪楷体KW" panose="00020600040101010101" charset="-122"/>
                    <a:cs typeface="汉仪楷体KW" panose="00020600040101010101" charset="-122"/>
                    <a:sym typeface="+mn-lt"/>
                  </a:rPr>
                  <a:t>市场需求分析</a:t>
                </a: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2750783" y="820462"/>
                <a:ext cx="916838" cy="934715"/>
                <a:chOff x="2750783" y="820462"/>
                <a:chExt cx="916838" cy="934715"/>
              </a:xfrm>
            </p:grpSpPr>
            <p:sp>
              <p:nvSpPr>
                <p:cNvPr id="21" name="Freeform 5"/>
                <p:cNvSpPr/>
                <p:nvPr/>
              </p:nvSpPr>
              <p:spPr bwMode="auto">
                <a:xfrm rot="16200000">
                  <a:off x="2741845" y="879298"/>
                  <a:ext cx="934715" cy="817044"/>
                </a:xfrm>
                <a:custGeom>
                  <a:avLst/>
                  <a:gdLst>
                    <a:gd name="T0" fmla="*/ 407 w 1375"/>
                    <a:gd name="T1" fmla="*/ 1218 h 1218"/>
                    <a:gd name="T2" fmla="*/ 299 w 1375"/>
                    <a:gd name="T3" fmla="*/ 1156 h 1218"/>
                    <a:gd name="T4" fmla="*/ 19 w 1375"/>
                    <a:gd name="T5" fmla="*/ 671 h 1218"/>
                    <a:gd name="T6" fmla="*/ 19 w 1375"/>
                    <a:gd name="T7" fmla="*/ 547 h 1218"/>
                    <a:gd name="T8" fmla="*/ 299 w 1375"/>
                    <a:gd name="T9" fmla="*/ 62 h 1218"/>
                    <a:gd name="T10" fmla="*/ 407 w 1375"/>
                    <a:gd name="T11" fmla="*/ 0 h 1218"/>
                    <a:gd name="T12" fmla="*/ 967 w 1375"/>
                    <a:gd name="T13" fmla="*/ 0 h 1218"/>
                    <a:gd name="T14" fmla="*/ 1075 w 1375"/>
                    <a:gd name="T15" fmla="*/ 62 h 1218"/>
                    <a:gd name="T16" fmla="*/ 1355 w 1375"/>
                    <a:gd name="T17" fmla="*/ 547 h 1218"/>
                    <a:gd name="T18" fmla="*/ 1355 w 1375"/>
                    <a:gd name="T19" fmla="*/ 671 h 1218"/>
                    <a:gd name="T20" fmla="*/ 1075 w 1375"/>
                    <a:gd name="T21" fmla="*/ 1156 h 1218"/>
                    <a:gd name="T22" fmla="*/ 967 w 1375"/>
                    <a:gd name="T23" fmla="*/ 1218 h 1218"/>
                    <a:gd name="T24" fmla="*/ 407 w 1375"/>
                    <a:gd name="T25" fmla="*/ 1218 h 1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75" h="1218">
                      <a:moveTo>
                        <a:pt x="407" y="1218"/>
                      </a:moveTo>
                      <a:cubicBezTo>
                        <a:pt x="368" y="1218"/>
                        <a:pt x="319" y="1190"/>
                        <a:pt x="299" y="1156"/>
                      </a:cubicBezTo>
                      <a:cubicBezTo>
                        <a:pt x="19" y="671"/>
                        <a:pt x="19" y="671"/>
                        <a:pt x="19" y="671"/>
                      </a:cubicBezTo>
                      <a:cubicBezTo>
                        <a:pt x="0" y="637"/>
                        <a:pt x="0" y="581"/>
                        <a:pt x="19" y="547"/>
                      </a:cubicBezTo>
                      <a:cubicBezTo>
                        <a:pt x="299" y="62"/>
                        <a:pt x="299" y="62"/>
                        <a:pt x="299" y="62"/>
                      </a:cubicBezTo>
                      <a:cubicBezTo>
                        <a:pt x="319" y="28"/>
                        <a:pt x="368" y="0"/>
                        <a:pt x="407" y="0"/>
                      </a:cubicBezTo>
                      <a:cubicBezTo>
                        <a:pt x="967" y="0"/>
                        <a:pt x="967" y="0"/>
                        <a:pt x="967" y="0"/>
                      </a:cubicBezTo>
                      <a:cubicBezTo>
                        <a:pt x="1007" y="0"/>
                        <a:pt x="1055" y="28"/>
                        <a:pt x="1075" y="62"/>
                      </a:cubicBezTo>
                      <a:cubicBezTo>
                        <a:pt x="1355" y="547"/>
                        <a:pt x="1355" y="547"/>
                        <a:pt x="1355" y="547"/>
                      </a:cubicBezTo>
                      <a:cubicBezTo>
                        <a:pt x="1375" y="581"/>
                        <a:pt x="1375" y="637"/>
                        <a:pt x="1355" y="671"/>
                      </a:cubicBezTo>
                      <a:cubicBezTo>
                        <a:pt x="1075" y="1156"/>
                        <a:pt x="1075" y="1156"/>
                        <a:pt x="1075" y="1156"/>
                      </a:cubicBezTo>
                      <a:cubicBezTo>
                        <a:pt x="1055" y="1190"/>
                        <a:pt x="1007" y="1218"/>
                        <a:pt x="967" y="1218"/>
                      </a:cubicBezTo>
                      <a:lnTo>
                        <a:pt x="407" y="1218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noFill/>
                </a:ln>
                <a:effectLst>
                  <a:outerShdw blurRad="127000" dist="635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360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 rot="16200000">
                  <a:off x="2795004" y="829398"/>
                  <a:ext cx="828396" cy="916838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no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  <a:effectLst>
                        <a:outerShdw blurRad="25400" dist="25400" dir="2700000" algn="tl">
                          <a:srgbClr val="000000">
                            <a:alpha val="40000"/>
                          </a:srgbClr>
                        </a:outerShdw>
                      </a:effectLst>
                      <a:cs typeface="+mn-ea"/>
                      <a:sym typeface="+mn-lt"/>
                    </a:rPr>
                    <a:t>01</a:t>
                  </a:r>
                  <a:endParaRPr lang="zh-CN" altLang="en-US" sz="1500" dirty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40000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8" name="组合 47"/>
            <p:cNvGrpSpPr/>
            <p:nvPr/>
          </p:nvGrpSpPr>
          <p:grpSpPr>
            <a:xfrm>
              <a:off x="2143180" y="3243076"/>
              <a:ext cx="4191346" cy="584391"/>
              <a:chOff x="3797753" y="404962"/>
              <a:chExt cx="6796097" cy="947565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284067" y="404962"/>
                <a:ext cx="5309783" cy="947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汉仪楷体KW" panose="00020600040101010101" charset="-122"/>
                    <a:ea typeface="汉仪楷体KW" panose="00020600040101010101" charset="-122"/>
                    <a:cs typeface="汉仪楷体KW" panose="00020600040101010101" charset="-122"/>
                    <a:sym typeface="+mn-lt"/>
                  </a:rPr>
                  <a:t>未来与展望</a:t>
                </a:r>
                <a:endParaRPr lang="en-US" altLang="zh-CN" sz="28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汉仪楷体KW" panose="00020600040101010101" charset="-122"/>
                  <a:ea typeface="汉仪楷体KW" panose="00020600040101010101" charset="-122"/>
                  <a:cs typeface="汉仪楷体KW" panose="00020600040101010101" charset="-122"/>
                  <a:sym typeface="+mn-lt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 rot="16200000">
                <a:off x="3846300" y="512208"/>
                <a:ext cx="745449" cy="84254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40000"/>
                        </a:srgbClr>
                      </a:outerShdw>
                    </a:effectLst>
                    <a:cs typeface="+mn-ea"/>
                    <a:sym typeface="+mn-lt"/>
                  </a:rPr>
                  <a:t>03</a:t>
                </a:r>
                <a:endParaRPr lang="zh-CN" altLang="en-US" sz="15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40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7057527-67AD-34EA-ABED-46E804699A26}"/>
                </a:ext>
              </a:extLst>
            </p:cNvPr>
            <p:cNvGrpSpPr/>
            <p:nvPr/>
          </p:nvGrpSpPr>
          <p:grpSpPr>
            <a:xfrm>
              <a:off x="2157882" y="1987804"/>
              <a:ext cx="3905083" cy="576465"/>
              <a:chOff x="2157882" y="1987804"/>
              <a:chExt cx="3905083" cy="576465"/>
            </a:xfrm>
          </p:grpSpPr>
          <p:sp>
            <p:nvSpPr>
              <p:cNvPr id="2" name="文字方塊 1"/>
              <p:cNvSpPr txBox="1"/>
              <p:nvPr/>
            </p:nvSpPr>
            <p:spPr>
              <a:xfrm>
                <a:off x="2956570" y="1991521"/>
                <a:ext cx="31063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  <a:latin typeface="汉仪楷体KW" panose="00020600040101010101" charset="-122"/>
                    <a:ea typeface="汉仪楷体KW" panose="00020600040101010101" charset="-122"/>
                    <a:cs typeface="汉仪楷体KW" panose="00020600040101010101" charset="-122"/>
                    <a:sym typeface="+mn-ea"/>
                  </a:rPr>
                  <a:t>产品设计与开发</a:t>
                </a:r>
                <a:endParaRPr lang="zh-TW" altLang="en-US" sz="2800" dirty="0">
                  <a:solidFill>
                    <a:schemeClr val="bg1"/>
                  </a:solidFill>
                  <a:latin typeface="汉仪楷体KW" panose="00020600040101010101" charset="-122"/>
                  <a:ea typeface="汉仪楷体KW" panose="00020600040101010101" charset="-122"/>
                  <a:cs typeface="汉仪楷体KW" panose="00020600040101010101" charset="-122"/>
                  <a:sym typeface="+mn-ea"/>
                </a:endParaRPr>
              </a:p>
            </p:txBody>
          </p:sp>
          <p:sp>
            <p:nvSpPr>
              <p:cNvPr id="3" name="Freeform 5">
                <a:extLst>
                  <a:ext uri="{FF2B5EF4-FFF2-40B4-BE49-F238E27FC236}">
                    <a16:creationId xmlns:a16="http://schemas.microsoft.com/office/drawing/2014/main" id="{542BBBE2-8049-D8F7-2FC8-332FE531170C}"/>
                  </a:ext>
                </a:extLst>
              </p:cNvPr>
              <p:cNvSpPr/>
              <p:nvPr/>
            </p:nvSpPr>
            <p:spPr bwMode="auto">
              <a:xfrm rot="16200000">
                <a:off x="2126145" y="2024090"/>
                <a:ext cx="576465" cy="5038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25400">
                <a:noFill/>
              </a:ln>
              <a:effectLst>
                <a:outerShdw blurRad="127000" dist="635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36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文本框 10"/>
              <p:cNvSpPr txBox="1"/>
              <p:nvPr/>
            </p:nvSpPr>
            <p:spPr>
              <a:xfrm rot="16200000">
                <a:off x="2182329" y="2008021"/>
                <a:ext cx="441325" cy="490220"/>
              </a:xfrm>
              <a:prstGeom prst="rect">
                <a:avLst/>
              </a:prstGeom>
              <a:noFill/>
            </p:spPr>
            <p:txBody>
              <a:bodyPr vert="eaVert" wrap="square" rtlCol="0"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40000"/>
                        </a:srgbClr>
                      </a:outerShdw>
                    </a:effectLst>
                    <a:cs typeface="+mn-ea"/>
                    <a:sym typeface="+mn-lt"/>
                  </a:rPr>
                  <a:t>02</a:t>
                </a:r>
              </a:p>
            </p:txBody>
          </p:sp>
        </p:grpSp>
      </p:grpSp>
    </p:spTree>
  </p:cSld>
  <p:clrMapOvr>
    <a:masterClrMapping/>
  </p:clrMapOvr>
  <p:transition spd="slow" advTm="0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4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5" grpId="0" bldLvl="0" animBg="1"/>
          <p:bldP spid="74" grpId="0" bldLvl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4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5" grpId="0" bldLvl="0" animBg="1"/>
          <p:bldP spid="74" grpId="0" bldLvl="0" animBg="1"/>
          <p:bldP spid="1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305"/>
          <p:cNvSpPr/>
          <p:nvPr/>
        </p:nvSpPr>
        <p:spPr bwMode="auto">
          <a:xfrm>
            <a:off x="-1332230" y="-20320"/>
            <a:ext cx="5108575" cy="5423535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  <a:close/>
              </a:path>
            </a:pathLst>
          </a:custGeom>
          <a:solidFill>
            <a:srgbClr val="FB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TextBox 48"/>
          <p:cNvSpPr txBox="1"/>
          <p:nvPr/>
        </p:nvSpPr>
        <p:spPr>
          <a:xfrm>
            <a:off x="4261957" y="2233196"/>
            <a:ext cx="499237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汉仪楷体KW" panose="00020600040101010101" charset="-122"/>
                <a:ea typeface="汉仪楷体KW" panose="00020600040101010101" charset="-122"/>
                <a:cs typeface="汉仪楷体KW" panose="00020600040101010101" charset="-122"/>
                <a:sym typeface="+mn-lt"/>
              </a:rPr>
              <a:t>市场需求分析</a:t>
            </a:r>
            <a:endParaRPr lang="zh-CN" altLang="en-US" sz="4400" b="1" dirty="0">
              <a:solidFill>
                <a:srgbClr val="C00000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汉仪楷体KW" panose="00020600040101010101" charset="-122"/>
              <a:ea typeface="汉仪楷体KW" panose="00020600040101010101" charset="-122"/>
              <a:cs typeface="汉仪楷体KW" panose="00020600040101010101" charset="-122"/>
              <a:sym typeface="+mn-lt"/>
            </a:endParaRPr>
          </a:p>
        </p:txBody>
      </p:sp>
      <p:sp>
        <p:nvSpPr>
          <p:cNvPr id="22" name="Freeform 5"/>
          <p:cNvSpPr/>
          <p:nvPr/>
        </p:nvSpPr>
        <p:spPr bwMode="auto">
          <a:xfrm>
            <a:off x="1160453" y="761397"/>
            <a:ext cx="1750544" cy="1752708"/>
          </a:xfrm>
          <a:custGeom>
            <a:avLst/>
            <a:gdLst>
              <a:gd name="T0" fmla="*/ 809 w 1619"/>
              <a:gd name="T1" fmla="*/ 1621 h 1621"/>
              <a:gd name="T2" fmla="*/ 0 w 1619"/>
              <a:gd name="T3" fmla="*/ 810 h 1621"/>
              <a:gd name="T4" fmla="*/ 809 w 1619"/>
              <a:gd name="T5" fmla="*/ 0 h 1621"/>
              <a:gd name="T6" fmla="*/ 1619 w 1619"/>
              <a:gd name="T7" fmla="*/ 810 h 1621"/>
              <a:gd name="T8" fmla="*/ 809 w 1619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1">
                <a:moveTo>
                  <a:pt x="809" y="1621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1"/>
                </a:lnTo>
                <a:close/>
              </a:path>
            </a:pathLst>
          </a:custGeom>
          <a:solidFill>
            <a:srgbClr val="DD2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6"/>
          <p:cNvSpPr/>
          <p:nvPr/>
        </p:nvSpPr>
        <p:spPr bwMode="auto">
          <a:xfrm>
            <a:off x="1170445" y="2507786"/>
            <a:ext cx="1750544" cy="1751626"/>
          </a:xfrm>
          <a:custGeom>
            <a:avLst/>
            <a:gdLst>
              <a:gd name="T0" fmla="*/ 809 w 1619"/>
              <a:gd name="T1" fmla="*/ 1620 h 1620"/>
              <a:gd name="T2" fmla="*/ 0 w 1619"/>
              <a:gd name="T3" fmla="*/ 810 h 1620"/>
              <a:gd name="T4" fmla="*/ 809 w 1619"/>
              <a:gd name="T5" fmla="*/ 0 h 1620"/>
              <a:gd name="T6" fmla="*/ 1619 w 1619"/>
              <a:gd name="T7" fmla="*/ 810 h 1620"/>
              <a:gd name="T8" fmla="*/ 809 w 1619"/>
              <a:gd name="T9" fmla="*/ 1620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0">
                <a:moveTo>
                  <a:pt x="809" y="1620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0"/>
                </a:lnTo>
                <a:close/>
              </a:path>
            </a:pathLst>
          </a:custGeom>
          <a:solidFill>
            <a:srgbClr val="9614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7"/>
          <p:cNvSpPr/>
          <p:nvPr/>
        </p:nvSpPr>
        <p:spPr bwMode="auto">
          <a:xfrm>
            <a:off x="2035725" y="1637063"/>
            <a:ext cx="1751626" cy="1752708"/>
          </a:xfrm>
          <a:custGeom>
            <a:avLst/>
            <a:gdLst>
              <a:gd name="T0" fmla="*/ 810 w 1620"/>
              <a:gd name="T1" fmla="*/ 1621 h 1621"/>
              <a:gd name="T2" fmla="*/ 0 w 1620"/>
              <a:gd name="T3" fmla="*/ 811 h 1621"/>
              <a:gd name="T4" fmla="*/ 810 w 1620"/>
              <a:gd name="T5" fmla="*/ 0 h 1621"/>
              <a:gd name="T6" fmla="*/ 1620 w 1620"/>
              <a:gd name="T7" fmla="*/ 811 h 1621"/>
              <a:gd name="T8" fmla="*/ 810 w 1620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0" h="1621">
                <a:moveTo>
                  <a:pt x="810" y="1621"/>
                </a:moveTo>
                <a:lnTo>
                  <a:pt x="0" y="811"/>
                </a:lnTo>
                <a:lnTo>
                  <a:pt x="810" y="0"/>
                </a:lnTo>
                <a:lnTo>
                  <a:pt x="1620" y="811"/>
                </a:lnTo>
                <a:lnTo>
                  <a:pt x="810" y="162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80777" y="1269110"/>
            <a:ext cx="2488452" cy="2489990"/>
            <a:chOff x="265239" y="1114832"/>
            <a:chExt cx="2796817" cy="2798546"/>
          </a:xfrm>
          <a:effectLst>
            <a:outerShdw blurRad="381000" dist="101600" dir="2700000" algn="ctr" rotWithShape="0">
              <a:srgbClr val="000000">
                <a:alpha val="30000"/>
              </a:srgbClr>
            </a:outerShdw>
          </a:effectLst>
        </p:grpSpPr>
        <p:sp>
          <p:nvSpPr>
            <p:cNvPr id="26" name="Freeform 3297"/>
            <p:cNvSpPr/>
            <p:nvPr/>
          </p:nvSpPr>
          <p:spPr bwMode="auto">
            <a:xfrm>
              <a:off x="265239" y="1114832"/>
              <a:ext cx="2796817" cy="2798546"/>
            </a:xfrm>
            <a:custGeom>
              <a:avLst/>
              <a:gdLst>
                <a:gd name="T0" fmla="*/ 1619 w 3239"/>
                <a:gd name="T1" fmla="*/ 3241 h 3241"/>
                <a:gd name="T2" fmla="*/ 0 w 3239"/>
                <a:gd name="T3" fmla="*/ 1620 h 3241"/>
                <a:gd name="T4" fmla="*/ 1619 w 3239"/>
                <a:gd name="T5" fmla="*/ 0 h 3241"/>
                <a:gd name="T6" fmla="*/ 3239 w 3239"/>
                <a:gd name="T7" fmla="*/ 1620 h 3241"/>
                <a:gd name="T8" fmla="*/ 1619 w 3239"/>
                <a:gd name="T9" fmla="*/ 3241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9" h="3241">
                  <a:moveTo>
                    <a:pt x="1619" y="3241"/>
                  </a:moveTo>
                  <a:lnTo>
                    <a:pt x="0" y="1620"/>
                  </a:lnTo>
                  <a:lnTo>
                    <a:pt x="1619" y="0"/>
                  </a:lnTo>
                  <a:lnTo>
                    <a:pt x="3239" y="1620"/>
                  </a:lnTo>
                  <a:lnTo>
                    <a:pt x="1619" y="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44500" dist="63500" dir="2700000" algn="l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297"/>
            <p:cNvSpPr/>
            <p:nvPr/>
          </p:nvSpPr>
          <p:spPr bwMode="auto">
            <a:xfrm>
              <a:off x="381083" y="1211088"/>
              <a:ext cx="2580144" cy="2581737"/>
            </a:xfrm>
            <a:custGeom>
              <a:avLst/>
              <a:gdLst>
                <a:gd name="T0" fmla="*/ 1619 w 3239"/>
                <a:gd name="T1" fmla="*/ 3241 h 3241"/>
                <a:gd name="T2" fmla="*/ 0 w 3239"/>
                <a:gd name="T3" fmla="*/ 1620 h 3241"/>
                <a:gd name="T4" fmla="*/ 1619 w 3239"/>
                <a:gd name="T5" fmla="*/ 0 h 3241"/>
                <a:gd name="T6" fmla="*/ 3239 w 3239"/>
                <a:gd name="T7" fmla="*/ 1620 h 3241"/>
                <a:gd name="T8" fmla="*/ 1619 w 3239"/>
                <a:gd name="T9" fmla="*/ 3241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9" h="3241">
                  <a:moveTo>
                    <a:pt x="1619" y="3241"/>
                  </a:moveTo>
                  <a:lnTo>
                    <a:pt x="0" y="1620"/>
                  </a:lnTo>
                  <a:lnTo>
                    <a:pt x="1619" y="0"/>
                  </a:lnTo>
                  <a:lnTo>
                    <a:pt x="3239" y="1620"/>
                  </a:lnTo>
                  <a:lnTo>
                    <a:pt x="1619" y="32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TextBox 48"/>
          <p:cNvSpPr txBox="1"/>
          <p:nvPr/>
        </p:nvSpPr>
        <p:spPr>
          <a:xfrm>
            <a:off x="684833" y="1916708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Microsoft YaHei" panose="020B0503020204020204" charset="-122"/>
              </a:rPr>
              <a:t>01</a:t>
            </a:r>
            <a:endParaRPr lang="en-GB" altLang="zh-CN" sz="8000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Microsoft YaHei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A94849-A4D0-9139-26C8-512BB2464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67494"/>
            <a:ext cx="723233" cy="723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2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16" grpId="0"/>
          <p:bldP spid="22" grpId="0" bldLvl="0" animBg="1"/>
          <p:bldP spid="23" grpId="0" bldLvl="0" animBg="1"/>
          <p:bldP spid="24" grpId="0" bldLvl="0" animBg="1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16" grpId="0"/>
          <p:bldP spid="22" grpId="0" bldLvl="0" animBg="1"/>
          <p:bldP spid="23" grpId="0" bldLvl="0" animBg="1"/>
          <p:bldP spid="24" grpId="0" bldLvl="0" animBg="1"/>
          <p:bldP spid="1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E13A73-8CF4-B9F7-14D2-5B169CE7B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67494"/>
            <a:ext cx="723233" cy="7232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9CEF4F9-15B8-3E84-591D-E7FB08396DF3}"/>
              </a:ext>
            </a:extLst>
          </p:cNvPr>
          <p:cNvSpPr/>
          <p:nvPr/>
        </p:nvSpPr>
        <p:spPr>
          <a:xfrm>
            <a:off x="7812361" y="483518"/>
            <a:ext cx="36004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F3D905-BFCA-8681-617D-C05901788C66}"/>
              </a:ext>
            </a:extLst>
          </p:cNvPr>
          <p:cNvSpPr/>
          <p:nvPr/>
        </p:nvSpPr>
        <p:spPr>
          <a:xfrm>
            <a:off x="539552" y="427069"/>
            <a:ext cx="152349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Microsoft YaHei" panose="020B0503020204020204" charset="-122"/>
              </a:rPr>
              <a:t>用户需求分析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8941AE-111D-90D2-8E61-2CCA9AA3B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46" y="1462668"/>
            <a:ext cx="1842576" cy="307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FE27248-0914-43E0-F94C-E25D39B406A1}"/>
              </a:ext>
            </a:extLst>
          </p:cNvPr>
          <p:cNvSpPr/>
          <p:nvPr/>
        </p:nvSpPr>
        <p:spPr>
          <a:xfrm>
            <a:off x="-108520" y="1059582"/>
            <a:ext cx="3240360" cy="3888432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E13A73-8CF4-B9F7-14D2-5B169CE7B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67494"/>
            <a:ext cx="723233" cy="7232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9CEF4F9-15B8-3E84-591D-E7FB08396DF3}"/>
              </a:ext>
            </a:extLst>
          </p:cNvPr>
          <p:cNvSpPr/>
          <p:nvPr/>
        </p:nvSpPr>
        <p:spPr>
          <a:xfrm>
            <a:off x="7812361" y="483518"/>
            <a:ext cx="36004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F3D905-BFCA-8681-617D-C05901788C66}"/>
              </a:ext>
            </a:extLst>
          </p:cNvPr>
          <p:cNvSpPr/>
          <p:nvPr/>
        </p:nvSpPr>
        <p:spPr>
          <a:xfrm>
            <a:off x="539552" y="427069"/>
            <a:ext cx="152349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Microsoft YaHei" panose="020B0503020204020204" charset="-122"/>
              </a:rPr>
              <a:t>用户需求分析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2A76FE-5100-E237-31D9-80853AE80CC0}"/>
              </a:ext>
            </a:extLst>
          </p:cNvPr>
          <p:cNvGrpSpPr/>
          <p:nvPr/>
        </p:nvGrpSpPr>
        <p:grpSpPr>
          <a:xfrm>
            <a:off x="1043608" y="1491630"/>
            <a:ext cx="4896544" cy="2892884"/>
            <a:chOff x="-252536" y="1419622"/>
            <a:chExt cx="4896544" cy="289288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7435347-0780-D972-CAB1-B3D68F06B816}"/>
                </a:ext>
              </a:extLst>
            </p:cNvPr>
            <p:cNvSpPr/>
            <p:nvPr/>
          </p:nvSpPr>
          <p:spPr>
            <a:xfrm>
              <a:off x="-252536" y="1419622"/>
              <a:ext cx="4896544" cy="28928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CA2AAE-C6BE-AFD8-0340-3CAB4C77EE66}"/>
                </a:ext>
              </a:extLst>
            </p:cNvPr>
            <p:cNvGrpSpPr/>
            <p:nvPr/>
          </p:nvGrpSpPr>
          <p:grpSpPr>
            <a:xfrm>
              <a:off x="431540" y="1613433"/>
              <a:ext cx="3384376" cy="2341570"/>
              <a:chOff x="431540" y="1613433"/>
              <a:chExt cx="3384376" cy="2341570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B6A061-D23B-1695-60FE-C6DFE91AD7F0}"/>
                  </a:ext>
                </a:extLst>
              </p:cNvPr>
              <p:cNvSpPr txBox="1"/>
              <p:nvPr/>
            </p:nvSpPr>
            <p:spPr>
              <a:xfrm>
                <a:off x="647564" y="1923678"/>
                <a:ext cx="3168352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dirty="0">
                    <a:solidFill>
                      <a:srgbClr val="C00000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增强自律需求：</a:t>
                </a:r>
                <a:endParaRPr lang="en-US" altLang="zh-CN" dirty="0">
                  <a:solidFill>
                    <a:srgbClr val="C00000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r>
                  <a:rPr lang="zh-CN" altLang="en-US" dirty="0"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许多人在时间管理和自我控制方面存在困难。</a:t>
                </a:r>
                <a:endParaRPr lang="en-US" altLang="zh-CN" dirty="0"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r>
                  <a:rPr lang="zh-CN" altLang="en-US" dirty="0"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番茄钟产品提供了一个简单实用的时间管理工具，让用户可以轻松地规划时间，提升自我管理能力。</a:t>
                </a:r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AD1EC82F-0A57-6769-6BB3-590D80F58A50}"/>
                  </a:ext>
                </a:extLst>
              </p:cNvPr>
              <p:cNvSpPr/>
              <p:nvPr/>
            </p:nvSpPr>
            <p:spPr>
              <a:xfrm>
                <a:off x="431540" y="1613433"/>
                <a:ext cx="216024" cy="216024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74E48A0-8763-C007-2CFF-7D173319E7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r="2325" b="2941"/>
          <a:stretch/>
        </p:blipFill>
        <p:spPr>
          <a:xfrm>
            <a:off x="6206028" y="1491630"/>
            <a:ext cx="2420576" cy="2892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41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D710B7-4B09-5DBE-C24A-5189F02145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67494"/>
            <a:ext cx="723233" cy="7232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D0C4492-C3A5-98B4-FDA4-F2BAA402D12F}"/>
              </a:ext>
            </a:extLst>
          </p:cNvPr>
          <p:cNvSpPr/>
          <p:nvPr/>
        </p:nvSpPr>
        <p:spPr>
          <a:xfrm>
            <a:off x="7812361" y="483518"/>
            <a:ext cx="36004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3E41D1-8289-D328-A968-CECF207DAAE8}"/>
              </a:ext>
            </a:extLst>
          </p:cNvPr>
          <p:cNvSpPr/>
          <p:nvPr/>
        </p:nvSpPr>
        <p:spPr>
          <a:xfrm>
            <a:off x="539552" y="427069"/>
            <a:ext cx="152349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Microsoft YaHei" panose="020B0503020204020204" charset="-122"/>
              </a:rPr>
              <a:t>用户需求分析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172EF8-F2C0-F0A1-BB5B-2F41F682B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60" y="1182529"/>
            <a:ext cx="2445571" cy="27784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53C5EA-F39A-388C-2408-E0402191B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563884"/>
            <a:ext cx="4261486" cy="239708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9BAA357-8E89-93BE-328B-0449874E0E3E}"/>
              </a:ext>
            </a:extLst>
          </p:cNvPr>
          <p:cNvSpPr/>
          <p:nvPr/>
        </p:nvSpPr>
        <p:spPr>
          <a:xfrm>
            <a:off x="1331640" y="1851670"/>
            <a:ext cx="576064" cy="20882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03FB40-3765-DAF7-6BFB-E24C51FA1B47}"/>
              </a:ext>
            </a:extLst>
          </p:cNvPr>
          <p:cNvSpPr txBox="1"/>
          <p:nvPr/>
        </p:nvSpPr>
        <p:spPr>
          <a:xfrm>
            <a:off x="683568" y="429518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accent5"/>
                </a:solidFill>
                <a:latin typeface="汉仪楷体KW" panose="00020600040101010101" charset="-122"/>
                <a:ea typeface="汉仪楷体KW" panose="00020600040101010101" charset="-122"/>
              </a:rPr>
              <a:t>用户对产品简洁性的需求较高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C4AEE18-9AAF-07C5-F9EB-6A369B026DFE}"/>
              </a:ext>
            </a:extLst>
          </p:cNvPr>
          <p:cNvGrpSpPr/>
          <p:nvPr/>
        </p:nvGrpSpPr>
        <p:grpSpPr>
          <a:xfrm>
            <a:off x="4644008" y="1919164"/>
            <a:ext cx="2156995" cy="220538"/>
            <a:chOff x="4644008" y="1919164"/>
            <a:chExt cx="2156995" cy="22053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8690370-FDB9-F975-91C0-A11C293E577D}"/>
                </a:ext>
              </a:extLst>
            </p:cNvPr>
            <p:cNvSpPr/>
            <p:nvPr/>
          </p:nvSpPr>
          <p:spPr>
            <a:xfrm>
              <a:off x="4716016" y="1995686"/>
              <a:ext cx="720080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EC74ACE-9AEF-A8FB-8D3A-5062DB2A4749}"/>
                </a:ext>
              </a:extLst>
            </p:cNvPr>
            <p:cNvSpPr txBox="1"/>
            <p:nvPr/>
          </p:nvSpPr>
          <p:spPr>
            <a:xfrm>
              <a:off x="4644008" y="1919164"/>
              <a:ext cx="21569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/>
                <a:t>（默认）</a:t>
              </a:r>
              <a:r>
                <a:rPr lang="en-US" altLang="zh-CN" sz="800" dirty="0"/>
                <a:t>25</a:t>
              </a:r>
              <a:r>
                <a:rPr lang="zh-CN" altLang="en-US" sz="800" dirty="0"/>
                <a:t>分钟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08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重庆日落城市风光高清图片下载-正版图片500451190-摄图网">
            <a:extLst>
              <a:ext uri="{FF2B5EF4-FFF2-40B4-BE49-F238E27FC236}">
                <a16:creationId xmlns:a16="http://schemas.microsoft.com/office/drawing/2014/main" id="{2582D5DD-C1DF-948A-9D23-EF8C5E3B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580" y="962842"/>
            <a:ext cx="3199235" cy="394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987A4A7-C5D3-114A-58AE-C0F8D43C8D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67494"/>
            <a:ext cx="723233" cy="7232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77B0BE7-4678-CCCE-1319-94DC9494EA63}"/>
              </a:ext>
            </a:extLst>
          </p:cNvPr>
          <p:cNvSpPr/>
          <p:nvPr/>
        </p:nvSpPr>
        <p:spPr>
          <a:xfrm>
            <a:off x="7812361" y="483518"/>
            <a:ext cx="36004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70176A-476B-4A13-BC40-DCB5134DFAA7}"/>
              </a:ext>
            </a:extLst>
          </p:cNvPr>
          <p:cNvSpPr/>
          <p:nvPr/>
        </p:nvSpPr>
        <p:spPr>
          <a:xfrm>
            <a:off x="539552" y="427069"/>
            <a:ext cx="152349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Microsoft YaHei" panose="020B0503020204020204" charset="-122"/>
              </a:rPr>
              <a:t>界面设计原则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2B5FD6-4143-1D1A-4B50-538839CB4C26}"/>
              </a:ext>
            </a:extLst>
          </p:cNvPr>
          <p:cNvSpPr/>
          <p:nvPr/>
        </p:nvSpPr>
        <p:spPr>
          <a:xfrm>
            <a:off x="-153094" y="1203598"/>
            <a:ext cx="5904656" cy="33123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084C9B-9E12-640E-6B59-653B86D67332}"/>
              </a:ext>
            </a:extLst>
          </p:cNvPr>
          <p:cNvSpPr txBox="1"/>
          <p:nvPr/>
        </p:nvSpPr>
        <p:spPr>
          <a:xfrm>
            <a:off x="251520" y="1419622"/>
            <a:ext cx="46573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技术选型与架构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F4FD0D-04EC-5698-0E6A-6FCAEBBA099A}"/>
              </a:ext>
            </a:extLst>
          </p:cNvPr>
          <p:cNvSpPr txBox="1"/>
          <p:nvPr/>
        </p:nvSpPr>
        <p:spPr>
          <a:xfrm>
            <a:off x="251520" y="2387084"/>
            <a:ext cx="46573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开发流程与方法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26F970-F0E6-3DCA-DC3C-1CF3C6393645}"/>
              </a:ext>
            </a:extLst>
          </p:cNvPr>
          <p:cNvSpPr txBox="1"/>
          <p:nvPr/>
        </p:nvSpPr>
        <p:spPr>
          <a:xfrm>
            <a:off x="251520" y="3354546"/>
            <a:ext cx="46573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系统易用性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977DAA-12F7-AE74-AB43-B370335C2670}"/>
              </a:ext>
            </a:extLst>
          </p:cNvPr>
          <p:cNvSpPr txBox="1"/>
          <p:nvPr/>
        </p:nvSpPr>
        <p:spPr>
          <a:xfrm>
            <a:off x="827584" y="1877220"/>
            <a:ext cx="4657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简洁清晰，减少视觉干扰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E3B11B-4CF8-F19E-29BF-533537BCDBC1}"/>
              </a:ext>
            </a:extLst>
          </p:cNvPr>
          <p:cNvSpPr txBox="1"/>
          <p:nvPr/>
        </p:nvSpPr>
        <p:spPr>
          <a:xfrm>
            <a:off x="810880" y="2844682"/>
            <a:ext cx="4657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一致性原则，团队统一使用</a:t>
            </a:r>
            <a:r>
              <a:rPr lang="en-US" altLang="zh-CN" sz="1400" dirty="0">
                <a:solidFill>
                  <a:schemeClr val="bg1"/>
                </a:solidFill>
              </a:rPr>
              <a:t>Qt</a:t>
            </a:r>
            <a:r>
              <a:rPr lang="zh-CN" altLang="en-US" sz="1400" dirty="0">
                <a:solidFill>
                  <a:schemeClr val="bg1"/>
                </a:solidFill>
              </a:rPr>
              <a:t>，并创建</a:t>
            </a:r>
            <a:r>
              <a:rPr lang="en-US" altLang="zh-CN" sz="1400" dirty="0" err="1">
                <a:solidFill>
                  <a:schemeClr val="bg1"/>
                </a:solidFill>
              </a:rPr>
              <a:t>gitee</a:t>
            </a:r>
            <a:r>
              <a:rPr lang="zh-CN" altLang="en-US" sz="1400" dirty="0">
                <a:solidFill>
                  <a:schemeClr val="bg1"/>
                </a:solidFill>
              </a:rPr>
              <a:t>库进行管理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5E66B6-FA95-EF18-1478-EF0751F69650}"/>
              </a:ext>
            </a:extLst>
          </p:cNvPr>
          <p:cNvSpPr txBox="1"/>
          <p:nvPr/>
        </p:nvSpPr>
        <p:spPr>
          <a:xfrm>
            <a:off x="810880" y="3843833"/>
            <a:ext cx="4657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用户友好，操作直观易懂</a:t>
            </a:r>
          </a:p>
        </p:txBody>
      </p:sp>
    </p:spTree>
    <p:extLst>
      <p:ext uri="{BB962C8B-B14F-4D97-AF65-F5344CB8AC3E}">
        <p14:creationId xmlns:p14="http://schemas.microsoft.com/office/powerpoint/2010/main" val="24465153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8" grpId="0"/>
      <p:bldP spid="10" grpId="0"/>
      <p:bldP spid="12" grpId="0"/>
      <p:bldP spid="14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39552" y="427069"/>
            <a:ext cx="152349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汉仪楷体KW" panose="00020600040101010101" charset="-122"/>
                <a:ea typeface="汉仪楷体KW" panose="00020600040101010101" charset="-122"/>
                <a:cs typeface="+mn-ea"/>
                <a:sym typeface="Microsoft YaHei" panose="020B0503020204020204" charset="-122"/>
              </a:rPr>
              <a:t>产品功能需求</a:t>
            </a:r>
          </a:p>
        </p:txBody>
      </p:sp>
      <p:sp>
        <p:nvSpPr>
          <p:cNvPr id="5" name="空心弧 150"/>
          <p:cNvSpPr/>
          <p:nvPr>
            <p:custDataLst>
              <p:tags r:id="rId2"/>
            </p:custDataLst>
          </p:nvPr>
        </p:nvSpPr>
        <p:spPr>
          <a:xfrm rot="6600000">
            <a:off x="-287020" y="175260"/>
            <a:ext cx="3753485" cy="4545965"/>
          </a:xfrm>
          <a:prstGeom prst="blockArc">
            <a:avLst>
              <a:gd name="adj1" fmla="val 18226258"/>
              <a:gd name="adj2" fmla="val 21461861"/>
              <a:gd name="adj3" fmla="val 20592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solidFill>
                <a:srgbClr val="000000"/>
              </a:solidFill>
              <a:latin typeface="Arial" panose="020B0604020202090204" pitchFamily="34" charset="0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" name="空心弧 151"/>
          <p:cNvSpPr/>
          <p:nvPr>
            <p:custDataLst>
              <p:tags r:id="rId3"/>
            </p:custDataLst>
          </p:nvPr>
        </p:nvSpPr>
        <p:spPr>
          <a:xfrm rot="12120000">
            <a:off x="161290" y="1241425"/>
            <a:ext cx="3714115" cy="3312795"/>
          </a:xfrm>
          <a:prstGeom prst="blockArc">
            <a:avLst>
              <a:gd name="adj1" fmla="val 18226258"/>
              <a:gd name="adj2" fmla="val 21461861"/>
              <a:gd name="adj3" fmla="val 20592"/>
            </a:avLst>
          </a:prstGeom>
          <a:solidFill>
            <a:srgbClr val="00BC6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solidFill>
                <a:srgbClr val="000000"/>
              </a:solidFill>
              <a:latin typeface="Arial" panose="020B0604020202090204" pitchFamily="34" charset="0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" name="空心弧 153"/>
          <p:cNvSpPr/>
          <p:nvPr>
            <p:custDataLst>
              <p:tags r:id="rId4"/>
            </p:custDataLst>
          </p:nvPr>
        </p:nvSpPr>
        <p:spPr>
          <a:xfrm rot="15840000">
            <a:off x="156845" y="1088390"/>
            <a:ext cx="3516630" cy="3679825"/>
          </a:xfrm>
          <a:prstGeom prst="blockArc">
            <a:avLst>
              <a:gd name="adj1" fmla="val 18226258"/>
              <a:gd name="adj2" fmla="val 21461861"/>
              <a:gd name="adj3" fmla="val 20592"/>
            </a:avLst>
          </a:prstGeom>
          <a:solidFill>
            <a:srgbClr val="1D6DC2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solidFill>
                <a:srgbClr val="000000"/>
              </a:solidFill>
              <a:latin typeface="Arial" panose="020B0604020202090204" pitchFamily="34" charset="0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空心弧 154"/>
          <p:cNvSpPr/>
          <p:nvPr>
            <p:custDataLst>
              <p:tags r:id="rId5"/>
            </p:custDataLst>
          </p:nvPr>
        </p:nvSpPr>
        <p:spPr>
          <a:xfrm rot="2340000">
            <a:off x="-173355" y="976630"/>
            <a:ext cx="3662045" cy="3620770"/>
          </a:xfrm>
          <a:prstGeom prst="blockArc">
            <a:avLst>
              <a:gd name="adj1" fmla="val 18226258"/>
              <a:gd name="adj2" fmla="val 21461861"/>
              <a:gd name="adj3" fmla="val 20592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solidFill>
                <a:srgbClr val="000000"/>
              </a:solidFill>
              <a:latin typeface="Arial" panose="020B0604020202090204" pitchFamily="34" charset="0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空心弧 155"/>
          <p:cNvSpPr/>
          <p:nvPr>
            <p:custDataLst>
              <p:tags r:id="rId6"/>
            </p:custDataLst>
          </p:nvPr>
        </p:nvSpPr>
        <p:spPr>
          <a:xfrm rot="19920000">
            <a:off x="39370" y="1214755"/>
            <a:ext cx="3421380" cy="3320415"/>
          </a:xfrm>
          <a:prstGeom prst="blockArc">
            <a:avLst>
              <a:gd name="adj1" fmla="val 18226258"/>
              <a:gd name="adj2" fmla="val 21461861"/>
              <a:gd name="adj3" fmla="val 20592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solidFill>
                <a:srgbClr val="000000"/>
              </a:solidFill>
              <a:latin typeface="Arial" panose="020B0604020202090204" pitchFamily="34" charset="0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" name="矩形: 圆角 157"/>
          <p:cNvSpPr/>
          <p:nvPr>
            <p:custDataLst>
              <p:tags r:id="rId7"/>
            </p:custDataLst>
          </p:nvPr>
        </p:nvSpPr>
        <p:spPr>
          <a:xfrm>
            <a:off x="3775089" y="1287741"/>
            <a:ext cx="2430825" cy="918250"/>
          </a:xfrm>
          <a:prstGeom prst="roundRect">
            <a:avLst>
              <a:gd name="adj" fmla="val 3638"/>
            </a:avLst>
          </a:prstGeom>
          <a:noFill/>
          <a:ln w="12700" cap="flat" cmpd="sng" algn="ctr">
            <a:solidFill>
              <a:srgbClr val="1D6DC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solidFill>
                <a:srgbClr val="FFFFFF"/>
              </a:solidFill>
              <a:latin typeface="Arial" panose="020B0604020202090204" pitchFamily="34" charset="0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" name="矩形: 圆角 158"/>
          <p:cNvSpPr/>
          <p:nvPr>
            <p:custDataLst>
              <p:tags r:id="rId8"/>
            </p:custDataLst>
          </p:nvPr>
        </p:nvSpPr>
        <p:spPr>
          <a:xfrm>
            <a:off x="3934497" y="1147304"/>
            <a:ext cx="2171700" cy="358122"/>
          </a:xfrm>
          <a:prstGeom prst="roundRect">
            <a:avLst>
              <a:gd name="adj" fmla="val 50000"/>
            </a:avLst>
          </a:prstGeom>
          <a:solidFill>
            <a:srgbClr val="1D6DC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solidFill>
                <a:srgbClr val="FFFFFF"/>
              </a:solidFill>
              <a:latin typeface="Arial" panose="020B0604020202090204" pitchFamily="34" charset="0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" name="文本框 159"/>
          <p:cNvSpPr txBox="1"/>
          <p:nvPr>
            <p:custDataLst>
              <p:tags r:id="rId9"/>
            </p:custDataLst>
          </p:nvPr>
        </p:nvSpPr>
        <p:spPr>
          <a:xfrm>
            <a:off x="4299146" y="1147120"/>
            <a:ext cx="1496556" cy="354682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30" b="1" spc="300" dirty="0">
                <a:solidFill>
                  <a:srgbClr val="FFFFFF"/>
                </a:solidFill>
                <a:latin typeface="Arial" panose="020B0604020202090204" pitchFamily="34" charset="0"/>
                <a:ea typeface="Microsoft YaHei" panose="020B0503020204020204" charset="-122"/>
                <a:sym typeface="Arial" panose="020B0604020202090204" pitchFamily="34" charset="0"/>
              </a:rPr>
              <a:t>任务创建</a:t>
            </a:r>
            <a:r>
              <a:rPr lang="zh-CN" altLang="en-US" sz="1350" b="1" spc="300" dirty="0">
                <a:solidFill>
                  <a:srgbClr val="FFFFFF"/>
                </a:solidFill>
                <a:latin typeface="Arial" panose="020B0604020202090204" pitchFamily="34" charset="0"/>
                <a:ea typeface="Microsoft YaHei" panose="020B0503020204020204" charset="-122"/>
                <a:sym typeface="Arial" panose="020B0604020202090204" pitchFamily="34" charset="0"/>
              </a:rPr>
              <a:t> </a:t>
            </a:r>
          </a:p>
        </p:txBody>
      </p:sp>
      <p:sp>
        <p:nvSpPr>
          <p:cNvPr id="20" name="文本框 160"/>
          <p:cNvSpPr txBox="1"/>
          <p:nvPr>
            <p:custDataLst>
              <p:tags r:id="rId10"/>
            </p:custDataLst>
          </p:nvPr>
        </p:nvSpPr>
        <p:spPr>
          <a:xfrm>
            <a:off x="3912470" y="1645077"/>
            <a:ext cx="2171700" cy="5441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汉仪楷体KW" panose="00020600040101010101" charset="-122"/>
                <a:ea typeface="汉仪楷体KW" panose="00020600040101010101" charset="-122"/>
                <a:sym typeface="Arial" panose="020B0604020202090204" pitchFamily="34" charset="0"/>
              </a:rPr>
              <a:t>用户能够创建新任务，且每个任务具有独立的属性和计时器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3A19DDB-4F3F-EBE7-9105-CAB61D68530A}"/>
              </a:ext>
            </a:extLst>
          </p:cNvPr>
          <p:cNvGrpSpPr/>
          <p:nvPr/>
        </p:nvGrpSpPr>
        <p:grpSpPr>
          <a:xfrm>
            <a:off x="6380163" y="3030630"/>
            <a:ext cx="2430780" cy="1143053"/>
            <a:chOff x="6402844" y="1737192"/>
            <a:chExt cx="2430780" cy="1143053"/>
          </a:xfrm>
        </p:grpSpPr>
        <p:sp>
          <p:nvSpPr>
            <p:cNvPr id="21" name="矩形: 圆角 161"/>
            <p:cNvSpPr/>
            <p:nvPr>
              <p:custDataLst>
                <p:tags r:id="rId24"/>
              </p:custDataLst>
            </p:nvPr>
          </p:nvSpPr>
          <p:spPr>
            <a:xfrm>
              <a:off x="6402844" y="1920760"/>
              <a:ext cx="2430780" cy="959485"/>
            </a:xfrm>
            <a:prstGeom prst="roundRect">
              <a:avLst>
                <a:gd name="adj" fmla="val 3638"/>
              </a:avLst>
            </a:prstGeom>
            <a:noFill/>
            <a:ln w="12700" cap="flat" cmpd="sng" algn="ctr">
              <a:solidFill>
                <a:srgbClr val="1D6DC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350">
                <a:solidFill>
                  <a:srgbClr val="FFFFFF"/>
                </a:solidFill>
                <a:latin typeface="Arial" panose="020B0604020202090204" pitchFamily="34" charset="0"/>
                <a:ea typeface="Microsoft YaHei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矩形: 圆角 162"/>
            <p:cNvSpPr/>
            <p:nvPr>
              <p:custDataLst>
                <p:tags r:id="rId25"/>
              </p:custDataLst>
            </p:nvPr>
          </p:nvSpPr>
          <p:spPr>
            <a:xfrm>
              <a:off x="6532407" y="1737192"/>
              <a:ext cx="2171700" cy="35812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350">
                <a:solidFill>
                  <a:srgbClr val="FFFFFF"/>
                </a:solidFill>
                <a:latin typeface="Arial" panose="020B0604020202090204" pitchFamily="34" charset="0"/>
                <a:ea typeface="Microsoft YaHei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163"/>
            <p:cNvSpPr txBox="1"/>
            <p:nvPr>
              <p:custDataLst>
                <p:tags r:id="rId26"/>
              </p:custDataLst>
            </p:nvPr>
          </p:nvSpPr>
          <p:spPr>
            <a:xfrm>
              <a:off x="6926266" y="1738913"/>
              <a:ext cx="1533486" cy="354682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30" b="1" spc="300" dirty="0">
                  <a:solidFill>
                    <a:srgbClr val="FFFFFF"/>
                  </a:solidFill>
                  <a:latin typeface="Arial" panose="020B0604020202090204" pitchFamily="34" charset="0"/>
                  <a:ea typeface="Microsoft YaHei" panose="020B0503020204020204" charset="-122"/>
                  <a:sym typeface="Arial" panose="020B0604020202090204" pitchFamily="34" charset="0"/>
                </a:rPr>
                <a:t>服务器端实现</a:t>
              </a:r>
            </a:p>
          </p:txBody>
        </p:sp>
        <p:sp>
          <p:nvSpPr>
            <p:cNvPr id="24" name="文本框 164"/>
            <p:cNvSpPr txBox="1"/>
            <p:nvPr>
              <p:custDataLst>
                <p:tags r:id="rId27"/>
              </p:custDataLst>
            </p:nvPr>
          </p:nvSpPr>
          <p:spPr>
            <a:xfrm>
              <a:off x="6546846" y="2170650"/>
              <a:ext cx="2171700" cy="54410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spc="15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楷体KW" panose="00020600040101010101" charset="-122"/>
                  <a:ea typeface="汉仪楷体KW" panose="00020600040101010101" charset="-122"/>
                  <a:sym typeface="Arial" panose="020B0604020202090204" pitchFamily="34" charset="0"/>
                </a:rPr>
                <a:t>系统提供服务器端实现，能够保存用户的任务数据、历史统计数据和成就信息</a:t>
              </a:r>
            </a:p>
          </p:txBody>
        </p:sp>
      </p:grpSp>
      <p:sp>
        <p:nvSpPr>
          <p:cNvPr id="25" name="矩形: 圆角 165"/>
          <p:cNvSpPr/>
          <p:nvPr>
            <p:custDataLst>
              <p:tags r:id="rId11"/>
            </p:custDataLst>
          </p:nvPr>
        </p:nvSpPr>
        <p:spPr>
          <a:xfrm>
            <a:off x="3775089" y="2507849"/>
            <a:ext cx="2430825" cy="918250"/>
          </a:xfrm>
          <a:prstGeom prst="roundRect">
            <a:avLst>
              <a:gd name="adj" fmla="val 3638"/>
            </a:avLst>
          </a:prstGeom>
          <a:noFill/>
          <a:ln w="12700" cap="flat" cmpd="sng" algn="ctr">
            <a:solidFill>
              <a:srgbClr val="1D6DC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solidFill>
                <a:srgbClr val="FFFFFF"/>
              </a:solidFill>
              <a:latin typeface="Arial" panose="020B0604020202090204" pitchFamily="34" charset="0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" name="矩形: 圆角 166"/>
          <p:cNvSpPr/>
          <p:nvPr>
            <p:custDataLst>
              <p:tags r:id="rId12"/>
            </p:custDataLst>
          </p:nvPr>
        </p:nvSpPr>
        <p:spPr>
          <a:xfrm>
            <a:off x="3904652" y="2324232"/>
            <a:ext cx="2171700" cy="358122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solidFill>
                <a:srgbClr val="FF0000"/>
              </a:solidFill>
              <a:latin typeface="Arial" panose="020B0604020202090204" pitchFamily="34" charset="0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7" name="文本框 167"/>
          <p:cNvSpPr txBox="1"/>
          <p:nvPr>
            <p:custDataLst>
              <p:tags r:id="rId13"/>
            </p:custDataLst>
          </p:nvPr>
        </p:nvSpPr>
        <p:spPr>
          <a:xfrm>
            <a:off x="4298454" y="2325890"/>
            <a:ext cx="1572895" cy="35496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30" b="1" spc="300" dirty="0">
                <a:solidFill>
                  <a:srgbClr val="FFFFFF"/>
                </a:solidFill>
                <a:latin typeface="Arial" panose="020B0604020202090204" pitchFamily="34" charset="0"/>
                <a:ea typeface="Microsoft YaHei" panose="020B0503020204020204" charset="-122"/>
                <a:sym typeface="Arial" panose="020B0604020202090204" pitchFamily="34" charset="0"/>
              </a:rPr>
              <a:t>番茄钟设置</a:t>
            </a:r>
          </a:p>
        </p:txBody>
      </p:sp>
      <p:sp>
        <p:nvSpPr>
          <p:cNvPr id="28" name="文本框 168"/>
          <p:cNvSpPr txBox="1"/>
          <p:nvPr>
            <p:custDataLst>
              <p:tags r:id="rId14"/>
            </p:custDataLst>
          </p:nvPr>
        </p:nvSpPr>
        <p:spPr>
          <a:xfrm>
            <a:off x="3901830" y="2767578"/>
            <a:ext cx="2171700" cy="5441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汉仪楷体KW" panose="00020600040101010101" charset="-122"/>
                <a:ea typeface="汉仪楷体KW" panose="00020600040101010101" charset="-122"/>
                <a:sym typeface="Arial" panose="020B0604020202090204" pitchFamily="34" charset="0"/>
              </a:rPr>
              <a:t>计时器根据用户设置的任务时长进行计时，并可以为其设置各类不同的属性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A44E3C4-784C-E6B4-2D7D-76961B365264}"/>
              </a:ext>
            </a:extLst>
          </p:cNvPr>
          <p:cNvGrpSpPr/>
          <p:nvPr/>
        </p:nvGrpSpPr>
        <p:grpSpPr>
          <a:xfrm>
            <a:off x="6380163" y="1746866"/>
            <a:ext cx="2430825" cy="1101867"/>
            <a:chOff x="6402844" y="2957300"/>
            <a:chExt cx="2430825" cy="1101867"/>
          </a:xfrm>
        </p:grpSpPr>
        <p:sp>
          <p:nvSpPr>
            <p:cNvPr id="29" name="矩形: 圆角 169"/>
            <p:cNvSpPr/>
            <p:nvPr>
              <p:custDataLst>
                <p:tags r:id="rId20"/>
              </p:custDataLst>
            </p:nvPr>
          </p:nvSpPr>
          <p:spPr>
            <a:xfrm>
              <a:off x="6402844" y="3140917"/>
              <a:ext cx="2430825" cy="918250"/>
            </a:xfrm>
            <a:prstGeom prst="roundRect">
              <a:avLst>
                <a:gd name="adj" fmla="val 3638"/>
              </a:avLst>
            </a:prstGeom>
            <a:noFill/>
            <a:ln w="12700" cap="flat" cmpd="sng" algn="ctr">
              <a:solidFill>
                <a:srgbClr val="1D6DC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350">
                <a:solidFill>
                  <a:srgbClr val="FFFFFF"/>
                </a:solidFill>
                <a:latin typeface="Arial" panose="020B0604020202090204" pitchFamily="34" charset="0"/>
                <a:ea typeface="Microsoft YaHei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矩形: 圆角 170"/>
            <p:cNvSpPr/>
            <p:nvPr>
              <p:custDataLst>
                <p:tags r:id="rId21"/>
              </p:custDataLst>
            </p:nvPr>
          </p:nvSpPr>
          <p:spPr>
            <a:xfrm>
              <a:off x="6532407" y="2957300"/>
              <a:ext cx="2171700" cy="35812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350">
                <a:solidFill>
                  <a:srgbClr val="FFFFFF"/>
                </a:solidFill>
                <a:latin typeface="Arial" panose="020B0604020202090204" pitchFamily="34" charset="0"/>
                <a:ea typeface="Microsoft YaHei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171"/>
            <p:cNvSpPr txBox="1"/>
            <p:nvPr>
              <p:custDataLst>
                <p:tags r:id="rId22"/>
              </p:custDataLst>
            </p:nvPr>
          </p:nvSpPr>
          <p:spPr>
            <a:xfrm>
              <a:off x="6926266" y="2959020"/>
              <a:ext cx="1383981" cy="35468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68580" tIns="34290" rIns="68580" bIns="34290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30" b="1" spc="300" dirty="0">
                  <a:solidFill>
                    <a:srgbClr val="FFFFFF"/>
                  </a:solidFill>
                  <a:latin typeface="Arial" panose="020B0604020202090204" pitchFamily="34" charset="0"/>
                  <a:ea typeface="Microsoft YaHei" panose="020B0503020204020204" charset="-122"/>
                  <a:sym typeface="Arial" panose="020B0604020202090204" pitchFamily="34" charset="0"/>
                </a:rPr>
                <a:t>日报与周报</a:t>
              </a:r>
            </a:p>
          </p:txBody>
        </p:sp>
        <p:sp>
          <p:nvSpPr>
            <p:cNvPr id="32" name="文本框 172"/>
            <p:cNvSpPr txBox="1"/>
            <p:nvPr>
              <p:custDataLst>
                <p:tags r:id="rId23"/>
              </p:custDataLst>
            </p:nvPr>
          </p:nvSpPr>
          <p:spPr>
            <a:xfrm>
              <a:off x="6532407" y="3377722"/>
              <a:ext cx="2171700" cy="54410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spc="15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楷体KW" panose="00020600040101010101" charset="-122"/>
                  <a:ea typeface="汉仪楷体KW" panose="00020600040101010101" charset="-122"/>
                  <a:sym typeface="Arial" panose="020B0604020202090204" pitchFamily="34" charset="0"/>
                </a:rPr>
                <a:t>系统定期统计用户今日获得的番茄数生成日报和周报反馈给用户，用以改进工作效率</a:t>
              </a:r>
            </a:p>
          </p:txBody>
        </p:sp>
      </p:grpSp>
      <p:sp>
        <p:nvSpPr>
          <p:cNvPr id="33" name="矩形: 圆角 173"/>
          <p:cNvSpPr/>
          <p:nvPr>
            <p:custDataLst>
              <p:tags r:id="rId15"/>
            </p:custDataLst>
          </p:nvPr>
        </p:nvSpPr>
        <p:spPr>
          <a:xfrm>
            <a:off x="3775089" y="3727956"/>
            <a:ext cx="2430825" cy="918250"/>
          </a:xfrm>
          <a:prstGeom prst="roundRect">
            <a:avLst>
              <a:gd name="adj" fmla="val 3638"/>
            </a:avLst>
          </a:prstGeom>
          <a:noFill/>
          <a:ln w="12700" cap="flat" cmpd="sng" algn="ctr">
            <a:solidFill>
              <a:srgbClr val="1D6DC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solidFill>
                <a:srgbClr val="FFFFFF"/>
              </a:solidFill>
              <a:latin typeface="Arial" panose="020B0604020202090204" pitchFamily="34" charset="0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" name="矩形: 圆角 174"/>
          <p:cNvSpPr/>
          <p:nvPr>
            <p:custDataLst>
              <p:tags r:id="rId16"/>
            </p:custDataLst>
          </p:nvPr>
        </p:nvSpPr>
        <p:spPr>
          <a:xfrm>
            <a:off x="3904652" y="3544339"/>
            <a:ext cx="2171700" cy="358122"/>
          </a:xfrm>
          <a:prstGeom prst="roundRect">
            <a:avLst>
              <a:gd name="adj" fmla="val 50000"/>
            </a:avLst>
          </a:prstGeom>
          <a:solidFill>
            <a:srgbClr val="00BC6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solidFill>
                <a:srgbClr val="FFFFFF"/>
              </a:solidFill>
              <a:latin typeface="Arial" panose="020B0604020202090204" pitchFamily="34" charset="0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" name="文本框 175"/>
          <p:cNvSpPr txBox="1"/>
          <p:nvPr>
            <p:custDataLst>
              <p:tags r:id="rId17"/>
            </p:custDataLst>
          </p:nvPr>
        </p:nvSpPr>
        <p:spPr>
          <a:xfrm>
            <a:off x="4298511" y="3546060"/>
            <a:ext cx="1497191" cy="354682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30" b="1" spc="300" dirty="0">
                <a:solidFill>
                  <a:srgbClr val="FFFFFF"/>
                </a:solidFill>
                <a:latin typeface="Arial" panose="020B0604020202090204" pitchFamily="34" charset="0"/>
                <a:ea typeface="Microsoft YaHei" panose="020B0503020204020204" charset="-122"/>
                <a:sym typeface="Arial" panose="020B0604020202090204" pitchFamily="34" charset="0"/>
              </a:rPr>
              <a:t>个人成就系统</a:t>
            </a:r>
          </a:p>
        </p:txBody>
      </p:sp>
      <p:sp>
        <p:nvSpPr>
          <p:cNvPr id="36" name="文本框 176"/>
          <p:cNvSpPr txBox="1"/>
          <p:nvPr>
            <p:custDataLst>
              <p:tags r:id="rId18"/>
            </p:custDataLst>
          </p:nvPr>
        </p:nvSpPr>
        <p:spPr>
          <a:xfrm>
            <a:off x="3904652" y="3964761"/>
            <a:ext cx="2171700" cy="5441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汉仪楷体KW" panose="00020600040101010101" charset="-122"/>
                <a:ea typeface="汉仪楷体KW" panose="00020600040101010101" charset="-122"/>
                <a:sym typeface="Arial" panose="020B0604020202090204" pitchFamily="34" charset="0"/>
              </a:rPr>
              <a:t>用户每成功完成一次任务就可获得一个番茄，反之获得一个烂番茄。根据拥有的番茄数可获得不同成就</a:t>
            </a:r>
          </a:p>
        </p:txBody>
      </p:sp>
      <p:pic>
        <p:nvPicPr>
          <p:cNvPr id="42" name="图片 5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1475997" y="2189181"/>
            <a:ext cx="717866" cy="1051652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683894" y="1570355"/>
            <a:ext cx="89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汉仪楷体KW" panose="00020600040101010101" charset="-122"/>
                <a:ea typeface="汉仪楷体KW" panose="00020600040101010101" charset="-122"/>
                <a:cs typeface="汉仪楷体KW" panose="00020600040101010101" charset="-122"/>
              </a:rPr>
              <a:t>任务创建</a:t>
            </a:r>
            <a:endParaRPr lang="zh-TW" altLang="en-US" sz="1400" dirty="0">
              <a:solidFill>
                <a:schemeClr val="bg1"/>
              </a:solidFill>
              <a:latin typeface="汉仪楷体KW" panose="00020600040101010101" charset="-122"/>
              <a:ea typeface="汉仪楷体KW" panose="00020600040101010101" charset="-122"/>
              <a:cs typeface="汉仪楷体KW" panose="00020600040101010101" charset="-122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301299" y="3832915"/>
            <a:ext cx="1655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汉仪楷体KW" panose="00020600040101010101" charset="-122"/>
                <a:ea typeface="汉仪楷体KW" panose="00020600040101010101" charset="-122"/>
                <a:cs typeface="汉仪楷体KW" panose="00020600040101010101" charset="-122"/>
              </a:rPr>
              <a:t>日报与周报</a:t>
            </a:r>
            <a:endParaRPr lang="zh-TW" altLang="en-US" sz="1400" dirty="0">
              <a:solidFill>
                <a:schemeClr val="bg1"/>
              </a:solidFill>
              <a:latin typeface="汉仪楷体KW" panose="00020600040101010101" charset="-122"/>
              <a:ea typeface="汉仪楷体KW" panose="00020600040101010101" charset="-122"/>
              <a:cs typeface="汉仪楷体KW" panose="00020600040101010101" charset="-122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85765" y="2717613"/>
            <a:ext cx="90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汉仪楷体KW" panose="00020600040101010101" charset="-122"/>
                <a:ea typeface="汉仪楷体KW" panose="00020600040101010101" charset="-122"/>
                <a:cs typeface="汉仪楷体KW" panose="00020600040101010101" charset="-122"/>
              </a:rPr>
              <a:t>个人成就</a:t>
            </a:r>
            <a:endParaRPr lang="en-US" altLang="zh-CN" sz="1400" dirty="0">
              <a:solidFill>
                <a:schemeClr val="bg1"/>
              </a:solidFill>
              <a:latin typeface="汉仪楷体KW" panose="00020600040101010101" charset="-122"/>
              <a:ea typeface="汉仪楷体KW" panose="00020600040101010101" charset="-122"/>
              <a:cs typeface="汉仪楷体KW" panose="00020600040101010101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汉仪楷体KW" panose="00020600040101010101" charset="-122"/>
                <a:ea typeface="汉仪楷体KW" panose="00020600040101010101" charset="-122"/>
                <a:cs typeface="汉仪楷体KW" panose="00020600040101010101" charset="-122"/>
              </a:rPr>
              <a:t> 系统</a:t>
            </a:r>
            <a:endParaRPr lang="zh-TW" altLang="en-US" sz="1400" dirty="0">
              <a:solidFill>
                <a:schemeClr val="bg1"/>
              </a:solidFill>
              <a:latin typeface="汉仪楷体KW" panose="00020600040101010101" charset="-122"/>
              <a:ea typeface="汉仪楷体KW" panose="00020600040101010101" charset="-122"/>
              <a:cs typeface="汉仪楷体KW" panose="00020600040101010101" charset="-122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658836" y="2704488"/>
            <a:ext cx="99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汉仪楷体KW" panose="00020600040101010101" charset="-122"/>
                <a:ea typeface="汉仪楷体KW" panose="00020600040101010101" charset="-122"/>
                <a:cs typeface="汉仪楷体KW" panose="00020600040101010101" charset="-122"/>
              </a:rPr>
              <a:t>服务器端实现</a:t>
            </a:r>
            <a:endParaRPr lang="zh-TW" altLang="en-US" sz="1400" dirty="0">
              <a:solidFill>
                <a:schemeClr val="bg1"/>
              </a:solidFill>
              <a:latin typeface="汉仪楷体KW" panose="00020600040101010101" charset="-122"/>
              <a:ea typeface="汉仪楷体KW" panose="00020600040101010101" charset="-122"/>
              <a:cs typeface="汉仪楷体KW" panose="00020600040101010101" charset="-122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908176" y="1565910"/>
            <a:ext cx="115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汉仪楷体KW" panose="00020600040101010101" charset="-122"/>
                <a:ea typeface="汉仪楷体KW" panose="00020600040101010101" charset="-122"/>
                <a:cs typeface="汉仪楷体KW" panose="00020600040101010101" charset="-122"/>
              </a:rPr>
              <a:t>番茄钟设置</a:t>
            </a:r>
            <a:endParaRPr lang="zh-TW" altLang="en-US" sz="1400" dirty="0">
              <a:solidFill>
                <a:schemeClr val="bg1"/>
              </a:solidFill>
              <a:latin typeface="汉仪楷体KW" panose="00020600040101010101" charset="-122"/>
              <a:ea typeface="汉仪楷体KW" panose="00020600040101010101" charset="-122"/>
              <a:cs typeface="汉仪楷体KW" panose="00020600040101010101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2E9187-65EB-69D0-FA71-1724A38A1E7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67494"/>
            <a:ext cx="723233" cy="7232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AB091B-8D96-955B-7F2E-1EFA3B46156E}"/>
              </a:ext>
            </a:extLst>
          </p:cNvPr>
          <p:cNvSpPr/>
          <p:nvPr/>
        </p:nvSpPr>
        <p:spPr>
          <a:xfrm>
            <a:off x="7812361" y="483518"/>
            <a:ext cx="36004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305"/>
          <p:cNvSpPr/>
          <p:nvPr/>
        </p:nvSpPr>
        <p:spPr bwMode="auto">
          <a:xfrm>
            <a:off x="-1332230" y="-20320"/>
            <a:ext cx="5108575" cy="5423535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  <a:close/>
              </a:path>
            </a:pathLst>
          </a:custGeom>
          <a:solidFill>
            <a:srgbClr val="FB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TextBox 48"/>
          <p:cNvSpPr txBox="1"/>
          <p:nvPr/>
        </p:nvSpPr>
        <p:spPr>
          <a:xfrm>
            <a:off x="4261957" y="2164741"/>
            <a:ext cx="499237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latin typeface="汉仪楷体KW" panose="00020600040101010101" charset="-122"/>
                <a:ea typeface="汉仪楷体KW" panose="00020600040101010101" charset="-122"/>
                <a:cs typeface="汉仪楷体KW" panose="00020600040101010101" charset="-122"/>
                <a:sym typeface="+mn-ea"/>
              </a:rPr>
              <a:t>产品功能展示</a:t>
            </a:r>
            <a:endParaRPr lang="zh-TW" altLang="en-US" sz="4400" b="1" dirty="0">
              <a:solidFill>
                <a:srgbClr val="C00000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汉仪楷体KW" panose="00020600040101010101" charset="-122"/>
              <a:ea typeface="汉仪楷体KW" panose="00020600040101010101" charset="-122"/>
              <a:cs typeface="汉仪楷体KW" panose="00020600040101010101" charset="-122"/>
              <a:sym typeface="+mn-ea"/>
            </a:endParaRPr>
          </a:p>
        </p:txBody>
      </p:sp>
      <p:sp>
        <p:nvSpPr>
          <p:cNvPr id="22" name="Freeform 5"/>
          <p:cNvSpPr/>
          <p:nvPr/>
        </p:nvSpPr>
        <p:spPr bwMode="auto">
          <a:xfrm>
            <a:off x="1160453" y="761397"/>
            <a:ext cx="1750544" cy="1752708"/>
          </a:xfrm>
          <a:custGeom>
            <a:avLst/>
            <a:gdLst>
              <a:gd name="T0" fmla="*/ 809 w 1619"/>
              <a:gd name="T1" fmla="*/ 1621 h 1621"/>
              <a:gd name="T2" fmla="*/ 0 w 1619"/>
              <a:gd name="T3" fmla="*/ 810 h 1621"/>
              <a:gd name="T4" fmla="*/ 809 w 1619"/>
              <a:gd name="T5" fmla="*/ 0 h 1621"/>
              <a:gd name="T6" fmla="*/ 1619 w 1619"/>
              <a:gd name="T7" fmla="*/ 810 h 1621"/>
              <a:gd name="T8" fmla="*/ 809 w 1619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1">
                <a:moveTo>
                  <a:pt x="809" y="1621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1"/>
                </a:lnTo>
                <a:close/>
              </a:path>
            </a:pathLst>
          </a:custGeom>
          <a:solidFill>
            <a:srgbClr val="DD2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6"/>
          <p:cNvSpPr/>
          <p:nvPr/>
        </p:nvSpPr>
        <p:spPr bwMode="auto">
          <a:xfrm>
            <a:off x="1170445" y="2507786"/>
            <a:ext cx="1750544" cy="1751626"/>
          </a:xfrm>
          <a:custGeom>
            <a:avLst/>
            <a:gdLst>
              <a:gd name="T0" fmla="*/ 809 w 1619"/>
              <a:gd name="T1" fmla="*/ 1620 h 1620"/>
              <a:gd name="T2" fmla="*/ 0 w 1619"/>
              <a:gd name="T3" fmla="*/ 810 h 1620"/>
              <a:gd name="T4" fmla="*/ 809 w 1619"/>
              <a:gd name="T5" fmla="*/ 0 h 1620"/>
              <a:gd name="T6" fmla="*/ 1619 w 1619"/>
              <a:gd name="T7" fmla="*/ 810 h 1620"/>
              <a:gd name="T8" fmla="*/ 809 w 1619"/>
              <a:gd name="T9" fmla="*/ 1620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0">
                <a:moveTo>
                  <a:pt x="809" y="1620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0"/>
                </a:lnTo>
                <a:close/>
              </a:path>
            </a:pathLst>
          </a:custGeom>
          <a:solidFill>
            <a:srgbClr val="9614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7"/>
          <p:cNvSpPr/>
          <p:nvPr/>
        </p:nvSpPr>
        <p:spPr bwMode="auto">
          <a:xfrm>
            <a:off x="2035725" y="1637063"/>
            <a:ext cx="1751626" cy="1752708"/>
          </a:xfrm>
          <a:custGeom>
            <a:avLst/>
            <a:gdLst>
              <a:gd name="T0" fmla="*/ 810 w 1620"/>
              <a:gd name="T1" fmla="*/ 1621 h 1621"/>
              <a:gd name="T2" fmla="*/ 0 w 1620"/>
              <a:gd name="T3" fmla="*/ 811 h 1621"/>
              <a:gd name="T4" fmla="*/ 810 w 1620"/>
              <a:gd name="T5" fmla="*/ 0 h 1621"/>
              <a:gd name="T6" fmla="*/ 1620 w 1620"/>
              <a:gd name="T7" fmla="*/ 811 h 1621"/>
              <a:gd name="T8" fmla="*/ 810 w 1620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0" h="1621">
                <a:moveTo>
                  <a:pt x="810" y="1621"/>
                </a:moveTo>
                <a:lnTo>
                  <a:pt x="0" y="811"/>
                </a:lnTo>
                <a:lnTo>
                  <a:pt x="810" y="0"/>
                </a:lnTo>
                <a:lnTo>
                  <a:pt x="1620" y="811"/>
                </a:lnTo>
                <a:lnTo>
                  <a:pt x="810" y="162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80777" y="1269110"/>
            <a:ext cx="2488452" cy="2489990"/>
            <a:chOff x="265239" y="1114832"/>
            <a:chExt cx="2796817" cy="2798546"/>
          </a:xfrm>
          <a:effectLst>
            <a:outerShdw blurRad="381000" dist="101600" dir="2700000" algn="ctr" rotWithShape="0">
              <a:srgbClr val="000000">
                <a:alpha val="30000"/>
              </a:srgbClr>
            </a:outerShdw>
          </a:effectLst>
        </p:grpSpPr>
        <p:sp>
          <p:nvSpPr>
            <p:cNvPr id="26" name="Freeform 3297"/>
            <p:cNvSpPr/>
            <p:nvPr/>
          </p:nvSpPr>
          <p:spPr bwMode="auto">
            <a:xfrm>
              <a:off x="265239" y="1114832"/>
              <a:ext cx="2796817" cy="2798546"/>
            </a:xfrm>
            <a:custGeom>
              <a:avLst/>
              <a:gdLst>
                <a:gd name="T0" fmla="*/ 1619 w 3239"/>
                <a:gd name="T1" fmla="*/ 3241 h 3241"/>
                <a:gd name="T2" fmla="*/ 0 w 3239"/>
                <a:gd name="T3" fmla="*/ 1620 h 3241"/>
                <a:gd name="T4" fmla="*/ 1619 w 3239"/>
                <a:gd name="T5" fmla="*/ 0 h 3241"/>
                <a:gd name="T6" fmla="*/ 3239 w 3239"/>
                <a:gd name="T7" fmla="*/ 1620 h 3241"/>
                <a:gd name="T8" fmla="*/ 1619 w 3239"/>
                <a:gd name="T9" fmla="*/ 3241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9" h="3241">
                  <a:moveTo>
                    <a:pt x="1619" y="3241"/>
                  </a:moveTo>
                  <a:lnTo>
                    <a:pt x="0" y="1620"/>
                  </a:lnTo>
                  <a:lnTo>
                    <a:pt x="1619" y="0"/>
                  </a:lnTo>
                  <a:lnTo>
                    <a:pt x="3239" y="1620"/>
                  </a:lnTo>
                  <a:lnTo>
                    <a:pt x="1619" y="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44500" dist="63500" dir="2700000" algn="l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297"/>
            <p:cNvSpPr/>
            <p:nvPr/>
          </p:nvSpPr>
          <p:spPr bwMode="auto">
            <a:xfrm>
              <a:off x="381083" y="1211088"/>
              <a:ext cx="2580144" cy="2581737"/>
            </a:xfrm>
            <a:custGeom>
              <a:avLst/>
              <a:gdLst>
                <a:gd name="T0" fmla="*/ 1619 w 3239"/>
                <a:gd name="T1" fmla="*/ 3241 h 3241"/>
                <a:gd name="T2" fmla="*/ 0 w 3239"/>
                <a:gd name="T3" fmla="*/ 1620 h 3241"/>
                <a:gd name="T4" fmla="*/ 1619 w 3239"/>
                <a:gd name="T5" fmla="*/ 0 h 3241"/>
                <a:gd name="T6" fmla="*/ 3239 w 3239"/>
                <a:gd name="T7" fmla="*/ 1620 h 3241"/>
                <a:gd name="T8" fmla="*/ 1619 w 3239"/>
                <a:gd name="T9" fmla="*/ 3241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9" h="3241">
                  <a:moveTo>
                    <a:pt x="1619" y="3241"/>
                  </a:moveTo>
                  <a:lnTo>
                    <a:pt x="0" y="1620"/>
                  </a:lnTo>
                  <a:lnTo>
                    <a:pt x="1619" y="0"/>
                  </a:lnTo>
                  <a:lnTo>
                    <a:pt x="3239" y="1620"/>
                  </a:lnTo>
                  <a:lnTo>
                    <a:pt x="1619" y="32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TextBox 48"/>
          <p:cNvSpPr txBox="1"/>
          <p:nvPr/>
        </p:nvSpPr>
        <p:spPr>
          <a:xfrm>
            <a:off x="684833" y="1916708"/>
            <a:ext cx="1484586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Microsoft YaHei" panose="020B0503020204020204" charset="-122"/>
              </a:rPr>
              <a:t>02</a:t>
            </a:r>
            <a:endParaRPr lang="en-GB" altLang="zh-CN" sz="8000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2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16" grpId="0"/>
          <p:bldP spid="22" grpId="0" bldLvl="0" animBg="1"/>
          <p:bldP spid="23" grpId="0" bldLvl="0" animBg="1"/>
          <p:bldP spid="24" grpId="0" bldLvl="0" animBg="1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ldLvl="0" animBg="1"/>
          <p:bldP spid="16" grpId="0"/>
          <p:bldP spid="22" grpId="0" bldLvl="0" animBg="1"/>
          <p:bldP spid="23" grpId="0" bldLvl="0" animBg="1"/>
          <p:bldP spid="24" grpId="0" bldLvl="0" animBg="1"/>
          <p:bldP spid="18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265C05E-143E-4DD6-9E38-047F84E8F02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HG000849"/>
  <p:tag name="KSO_WPP_MARK_KEY" val="0d3c8865-533e-4afc-a789-920f4fd02842"/>
  <p:tag name="COMMONDATA" val="eyJoZGlkIjoiYzZkNzQ4ZWFiZmQ4NTRhOWRkZTk3YTMwMjlmMmZhY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68787_5*l_h_i*1_1_3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787_5*l_h_i*1_1_2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8787_5*l_h_a*1_1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8787_5*l_h_f*1_1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68787_5*l_h_i*1_3_3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8787_5*l_h_i*1_3_2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8787_5*l_h_a*1_3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8787_5*l_h_f*1_3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168787_5*l_h_i*1_5_3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168787_5*l_h_i*1_5_2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168787_5*l_h_a*1_5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168787_5*l_h_f*1_5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68787_5*l_i*1_2"/>
  <p:tag name="KSO_WM_TEMPLATE_CATEGORY" val="diagram"/>
  <p:tag name="KSO_WM_TEMPLATE_INDEX" val="20168787"/>
  <p:tag name="KSO_WM_UNIT_LAYERLEVEL" val="1_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168787_5*l_h_i*1_4_3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8787_5*l_h_i*1_4_2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8787_5*l_h_a*1_4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8787_5*l_h_f*1_4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787_5*l_h_i*1_2_3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8787_5*l_h_i*1_2_2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8787_5*l_h_a*1_2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8787_5*l_h_f*1_2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95634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8787_5*l_h_i*1_4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168787_5*l_h_i*1_5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8787_5*l_h_i*1_1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8787_5*l_h_i*1_3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8787_5*l_h_i*1_2_1"/>
  <p:tag name="KSO_WM_TEMPLATE_CATEGORY" val="diagram"/>
  <p:tag name="KSO_WM_TEMPLATE_INDEX" val="2016878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ytfcells">
  <a:themeElements>
    <a:clrScheme name="自定义 9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0070C0"/>
      </a:accent1>
      <a:accent2>
        <a:srgbClr val="A5A5A5"/>
      </a:accent2>
      <a:accent3>
        <a:srgbClr val="F69200"/>
      </a:accent3>
      <a:accent4>
        <a:srgbClr val="92D050"/>
      </a:accent4>
      <a:accent5>
        <a:srgbClr val="FF0000"/>
      </a:accent5>
      <a:accent6>
        <a:srgbClr val="C00000"/>
      </a:accent6>
      <a:hlink>
        <a:srgbClr val="0070C0"/>
      </a:hlink>
      <a:folHlink>
        <a:srgbClr val="7030A0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ytfcells">
  <a:themeElements>
    <a:clrScheme name="自定义 9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0070C0"/>
      </a:accent1>
      <a:accent2>
        <a:srgbClr val="A5A5A5"/>
      </a:accent2>
      <a:accent3>
        <a:srgbClr val="F69200"/>
      </a:accent3>
      <a:accent4>
        <a:srgbClr val="92D050"/>
      </a:accent4>
      <a:accent5>
        <a:srgbClr val="FF0000"/>
      </a:accent5>
      <a:accent6>
        <a:srgbClr val="C00000"/>
      </a:accent6>
      <a:hlink>
        <a:srgbClr val="0070C0"/>
      </a:hlink>
      <a:folHlink>
        <a:srgbClr val="7030A0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380</Words>
  <Application>Microsoft Office PowerPoint</Application>
  <PresentationFormat>全屏显示(16:9)</PresentationFormat>
  <Paragraphs>70</Paragraphs>
  <Slides>15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微软雅黑</vt:lpstr>
      <vt:lpstr>汉仪楷体KW</vt:lpstr>
      <vt:lpstr>等线</vt:lpstr>
      <vt:lpstr>微软雅黑</vt:lpstr>
      <vt:lpstr>Impact</vt:lpstr>
      <vt:lpstr>华文细黑</vt:lpstr>
      <vt:lpstr>Calibri</vt:lpstr>
      <vt:lpstr>Arial</vt:lpstr>
      <vt:lpstr>ytfcells</vt:lpstr>
      <vt:lpstr>3_ytfcells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欣雨 李</cp:lastModifiedBy>
  <cp:revision>325</cp:revision>
  <dcterms:created xsi:type="dcterms:W3CDTF">2023-11-15T03:33:21Z</dcterms:created>
  <dcterms:modified xsi:type="dcterms:W3CDTF">2024-07-06T08:32:14Z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01340699F53D4F19BC022358F234DB63</vt:lpwstr>
  </property>
  <property fmtid="{D5CDD505-2E9C-101B-9397-08002B2CF9AE}" pid="3" name="KSOProductBuildVer">
    <vt:lpwstr>1028-6.2.2.8394</vt:lpwstr>
  </property>
</Properties>
</file>